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9" r:id="rId1"/>
  </p:sldMasterIdLst>
  <p:notesMasterIdLst>
    <p:notesMasterId r:id="rId24"/>
  </p:notesMasterIdLst>
  <p:handoutMasterIdLst>
    <p:handoutMasterId r:id="rId25"/>
  </p:handoutMasterIdLst>
  <p:sldIdLst>
    <p:sldId id="652" r:id="rId2"/>
    <p:sldId id="653" r:id="rId3"/>
    <p:sldId id="676" r:id="rId4"/>
    <p:sldId id="665" r:id="rId5"/>
    <p:sldId id="651" r:id="rId6"/>
    <p:sldId id="650" r:id="rId7"/>
    <p:sldId id="666" r:id="rId8"/>
    <p:sldId id="655" r:id="rId9"/>
    <p:sldId id="656" r:id="rId10"/>
    <p:sldId id="671" r:id="rId11"/>
    <p:sldId id="662" r:id="rId12"/>
    <p:sldId id="677" r:id="rId13"/>
    <p:sldId id="669" r:id="rId14"/>
    <p:sldId id="678" r:id="rId15"/>
    <p:sldId id="667" r:id="rId16"/>
    <p:sldId id="664" r:id="rId17"/>
    <p:sldId id="657" r:id="rId18"/>
    <p:sldId id="673" r:id="rId19"/>
    <p:sldId id="672" r:id="rId20"/>
    <p:sldId id="674" r:id="rId21"/>
    <p:sldId id="675" r:id="rId22"/>
    <p:sldId id="649" r:id="rId23"/>
  </p:sldIdLst>
  <p:sldSz cx="9906000" cy="6858000" type="A4"/>
  <p:notesSz cx="6797675" cy="9928225"/>
  <p:defaultTextStyle>
    <a:defPPr>
      <a:defRPr lang="nl-NL"/>
    </a:defPPr>
    <a:lvl1pPr algn="r" rtl="0" eaLnBrk="0" fontAlgn="base" hangingPunct="0">
      <a:spcBef>
        <a:spcPct val="50000"/>
      </a:spcBef>
      <a:spcAft>
        <a:spcPct val="0"/>
      </a:spcAft>
      <a:defRPr sz="2100" kern="1200">
        <a:solidFill>
          <a:srgbClr val="4378B5"/>
        </a:solidFill>
        <a:latin typeface="Arial" charset="0"/>
        <a:ea typeface="+mn-ea"/>
        <a:cs typeface="+mn-cs"/>
      </a:defRPr>
    </a:lvl1pPr>
    <a:lvl2pPr marL="478941" algn="r" rtl="0" eaLnBrk="0" fontAlgn="base" hangingPunct="0">
      <a:spcBef>
        <a:spcPct val="50000"/>
      </a:spcBef>
      <a:spcAft>
        <a:spcPct val="0"/>
      </a:spcAft>
      <a:defRPr sz="2100" kern="1200">
        <a:solidFill>
          <a:srgbClr val="4378B5"/>
        </a:solidFill>
        <a:latin typeface="Arial" charset="0"/>
        <a:ea typeface="+mn-ea"/>
        <a:cs typeface="+mn-cs"/>
      </a:defRPr>
    </a:lvl2pPr>
    <a:lvl3pPr marL="957882" algn="r" rtl="0" eaLnBrk="0" fontAlgn="base" hangingPunct="0">
      <a:spcBef>
        <a:spcPct val="50000"/>
      </a:spcBef>
      <a:spcAft>
        <a:spcPct val="0"/>
      </a:spcAft>
      <a:defRPr sz="2100" kern="1200">
        <a:solidFill>
          <a:srgbClr val="4378B5"/>
        </a:solidFill>
        <a:latin typeface="Arial" charset="0"/>
        <a:ea typeface="+mn-ea"/>
        <a:cs typeface="+mn-cs"/>
      </a:defRPr>
    </a:lvl3pPr>
    <a:lvl4pPr marL="1436823" algn="r" rtl="0" eaLnBrk="0" fontAlgn="base" hangingPunct="0">
      <a:spcBef>
        <a:spcPct val="50000"/>
      </a:spcBef>
      <a:spcAft>
        <a:spcPct val="0"/>
      </a:spcAft>
      <a:defRPr sz="2100" kern="1200">
        <a:solidFill>
          <a:srgbClr val="4378B5"/>
        </a:solidFill>
        <a:latin typeface="Arial" charset="0"/>
        <a:ea typeface="+mn-ea"/>
        <a:cs typeface="+mn-cs"/>
      </a:defRPr>
    </a:lvl4pPr>
    <a:lvl5pPr marL="1915764" algn="r" rtl="0" eaLnBrk="0" fontAlgn="base" hangingPunct="0">
      <a:spcBef>
        <a:spcPct val="50000"/>
      </a:spcBef>
      <a:spcAft>
        <a:spcPct val="0"/>
      </a:spcAft>
      <a:defRPr sz="2100" kern="1200">
        <a:solidFill>
          <a:srgbClr val="4378B5"/>
        </a:solidFill>
        <a:latin typeface="Arial" charset="0"/>
        <a:ea typeface="+mn-ea"/>
        <a:cs typeface="+mn-cs"/>
      </a:defRPr>
    </a:lvl5pPr>
    <a:lvl6pPr marL="2394704" algn="l" defTabSz="957882" rtl="0" eaLnBrk="1" latinLnBrk="0" hangingPunct="1">
      <a:defRPr sz="2100" kern="1200">
        <a:solidFill>
          <a:srgbClr val="4378B5"/>
        </a:solidFill>
        <a:latin typeface="Arial" charset="0"/>
        <a:ea typeface="+mn-ea"/>
        <a:cs typeface="+mn-cs"/>
      </a:defRPr>
    </a:lvl6pPr>
    <a:lvl7pPr marL="2873644" algn="l" defTabSz="957882" rtl="0" eaLnBrk="1" latinLnBrk="0" hangingPunct="1">
      <a:defRPr sz="2100" kern="1200">
        <a:solidFill>
          <a:srgbClr val="4378B5"/>
        </a:solidFill>
        <a:latin typeface="Arial" charset="0"/>
        <a:ea typeface="+mn-ea"/>
        <a:cs typeface="+mn-cs"/>
      </a:defRPr>
    </a:lvl7pPr>
    <a:lvl8pPr marL="3352585" algn="l" defTabSz="957882" rtl="0" eaLnBrk="1" latinLnBrk="0" hangingPunct="1">
      <a:defRPr sz="2100" kern="1200">
        <a:solidFill>
          <a:srgbClr val="4378B5"/>
        </a:solidFill>
        <a:latin typeface="Arial" charset="0"/>
        <a:ea typeface="+mn-ea"/>
        <a:cs typeface="+mn-cs"/>
      </a:defRPr>
    </a:lvl8pPr>
    <a:lvl9pPr marL="3831526" algn="l" defTabSz="957882" rtl="0" eaLnBrk="1" latinLnBrk="0" hangingPunct="1">
      <a:defRPr sz="2100" kern="1200">
        <a:solidFill>
          <a:srgbClr val="4378B5"/>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12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BC5508"/>
    <a:srgbClr val="C45D08"/>
    <a:srgbClr val="838383"/>
    <a:srgbClr val="4378B5"/>
    <a:srgbClr val="666666"/>
    <a:srgbClr val="000000"/>
    <a:srgbClr val="FF0000"/>
    <a:srgbClr val="EAEAEA"/>
    <a:srgbClr val="9501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7100" autoAdjust="0"/>
  </p:normalViewPr>
  <p:slideViewPr>
    <p:cSldViewPr>
      <p:cViewPr varScale="1">
        <p:scale>
          <a:sx n="90" d="100"/>
          <a:sy n="90" d="100"/>
        </p:scale>
        <p:origin x="2016" y="78"/>
      </p:cViewPr>
      <p:guideLst>
        <p:guide orient="horz" pos="2160"/>
        <p:guide pos="288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54" d="100"/>
          <a:sy n="154" d="100"/>
        </p:scale>
        <p:origin x="2430" y="-216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p:cNvSpPr>
            <a:spLocks noGrp="1" noChangeArrowheads="1"/>
          </p:cNvSpPr>
          <p:nvPr>
            <p:ph type="sldNum" sz="quarter" idx="3"/>
          </p:nvPr>
        </p:nvSpPr>
        <p:spPr bwMode="auto">
          <a:xfrm>
            <a:off x="3851530" y="9431815"/>
            <a:ext cx="2946145" cy="496411"/>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a:spcBef>
                <a:spcPct val="0"/>
              </a:spcBef>
              <a:defRPr sz="1200">
                <a:solidFill>
                  <a:schemeClr val="accent6">
                    <a:lumMod val="50000"/>
                  </a:schemeClr>
                </a:solidFill>
                <a:latin typeface="Trebuchet MS" pitchFamily="34" charset="0"/>
              </a:defRPr>
            </a:lvl1pPr>
          </a:lstStyle>
          <a:p>
            <a:pPr>
              <a:defRPr/>
            </a:pPr>
            <a:fld id="{2EB4DEAD-81C5-4498-B07F-E02D2A9FAA24}" type="slidenum">
              <a:rPr lang="en-GB"/>
              <a:pPr>
                <a:defRPr/>
              </a:pPr>
              <a:t>‹#›</a:t>
            </a:fld>
            <a:endParaRPr lang="en-GB" dirty="0"/>
          </a:p>
        </p:txBody>
      </p:sp>
      <p:pic>
        <p:nvPicPr>
          <p:cNvPr id="63491" name="Picture 6"/>
          <p:cNvPicPr>
            <a:picLocks noChangeAspect="1" noChangeArrowheads="1"/>
          </p:cNvPicPr>
          <p:nvPr/>
        </p:nvPicPr>
        <p:blipFill>
          <a:blip r:embed="rId2" cstate="print"/>
          <a:srcRect/>
          <a:stretch>
            <a:fillRect/>
          </a:stretch>
        </p:blipFill>
        <p:spPr bwMode="auto">
          <a:xfrm>
            <a:off x="5309217" y="2"/>
            <a:ext cx="1488460" cy="1034190"/>
          </a:xfrm>
          <a:prstGeom prst="rect">
            <a:avLst/>
          </a:prstGeom>
          <a:noFill/>
          <a:ln w="9525">
            <a:noFill/>
            <a:miter lim="800000"/>
            <a:headEnd/>
            <a:tailEnd/>
          </a:ln>
        </p:spPr>
      </p:pic>
      <p:sp>
        <p:nvSpPr>
          <p:cNvPr id="63492" name="Rectangle 7"/>
          <p:cNvSpPr>
            <a:spLocks noChangeArrowheads="1"/>
          </p:cNvSpPr>
          <p:nvPr/>
        </p:nvSpPr>
        <p:spPr bwMode="auto">
          <a:xfrm>
            <a:off x="0" y="9361809"/>
            <a:ext cx="3851530" cy="493228"/>
          </a:xfrm>
          <a:prstGeom prst="rect">
            <a:avLst/>
          </a:prstGeom>
          <a:noFill/>
          <a:ln w="9525">
            <a:noFill/>
            <a:miter lim="800000"/>
            <a:headEnd/>
            <a:tailEnd/>
          </a:ln>
        </p:spPr>
        <p:txBody>
          <a:bodyPr lIns="92300" tIns="46150" rIns="92300" bIns="46150"/>
          <a:lstStyle/>
          <a:p>
            <a:pPr algn="l">
              <a:spcBef>
                <a:spcPct val="0"/>
              </a:spcBef>
            </a:pPr>
            <a:r>
              <a:rPr lang="nl-NL" sz="1000">
                <a:solidFill>
                  <a:srgbClr val="16165D"/>
                </a:solidFill>
                <a:latin typeface="Trebuchet MS" pitchFamily="34" charset="0"/>
              </a:rPr>
              <a:t>Van Walt Ltd - Monitoring Your Needs</a:t>
            </a:r>
          </a:p>
        </p:txBody>
      </p:sp>
    </p:spTree>
    <p:extLst>
      <p:ext uri="{BB962C8B-B14F-4D97-AF65-F5344CB8AC3E}">
        <p14:creationId xmlns:p14="http://schemas.microsoft.com/office/powerpoint/2010/main" val="134816341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1"/>
            <a:ext cx="2947764" cy="277620"/>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spAutoFit/>
          </a:bodyPr>
          <a:lstStyle>
            <a:lvl1pPr algn="l">
              <a:spcBef>
                <a:spcPct val="0"/>
              </a:spcBef>
              <a:defRPr sz="1200">
                <a:solidFill>
                  <a:schemeClr val="tx1"/>
                </a:solidFill>
                <a:latin typeface="Times New Roman" pitchFamily="18" charset="0"/>
              </a:defRPr>
            </a:lvl1pPr>
          </a:lstStyle>
          <a:p>
            <a:pPr>
              <a:defRPr/>
            </a:pPr>
            <a:endParaRPr lang="nl-NL"/>
          </a:p>
        </p:txBody>
      </p:sp>
      <p:sp>
        <p:nvSpPr>
          <p:cNvPr id="187395" name="Rectangle 3"/>
          <p:cNvSpPr>
            <a:spLocks noGrp="1" noChangeArrowheads="1"/>
          </p:cNvSpPr>
          <p:nvPr>
            <p:ph type="dt" idx="1"/>
          </p:nvPr>
        </p:nvSpPr>
        <p:spPr bwMode="auto">
          <a:xfrm>
            <a:off x="3853150" y="1"/>
            <a:ext cx="2947764" cy="277620"/>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spAutoFit/>
          </a:bodyPr>
          <a:lstStyle>
            <a:lvl1pPr>
              <a:spcBef>
                <a:spcPct val="0"/>
              </a:spcBef>
              <a:defRPr sz="1200">
                <a:solidFill>
                  <a:schemeClr val="tx1"/>
                </a:solidFill>
                <a:latin typeface="Times New Roman" pitchFamily="18" charset="0"/>
              </a:defRPr>
            </a:lvl1pPr>
          </a:lstStyle>
          <a:p>
            <a:pPr>
              <a:defRPr/>
            </a:pPr>
            <a:endParaRPr lang="nl-NL"/>
          </a:p>
        </p:txBody>
      </p:sp>
      <p:sp>
        <p:nvSpPr>
          <p:cNvPr id="60420" name="Rectangle 4"/>
          <p:cNvSpPr>
            <a:spLocks noGrp="1" noRot="1" noChangeAspect="1" noChangeArrowheads="1" noTextEdit="1"/>
          </p:cNvSpPr>
          <p:nvPr>
            <p:ph type="sldImg" idx="2"/>
          </p:nvPr>
        </p:nvSpPr>
        <p:spPr bwMode="auto">
          <a:xfrm>
            <a:off x="711200" y="776288"/>
            <a:ext cx="5378450" cy="3724275"/>
          </a:xfrm>
          <a:prstGeom prst="rect">
            <a:avLst/>
          </a:prstGeom>
          <a:noFill/>
          <a:ln w="9525">
            <a:solidFill>
              <a:srgbClr val="000000"/>
            </a:solidFill>
            <a:miter lim="800000"/>
            <a:headEnd/>
            <a:tailEnd/>
          </a:ln>
        </p:spPr>
      </p:sp>
      <p:sp>
        <p:nvSpPr>
          <p:cNvPr id="187397" name="Rectangle 5"/>
          <p:cNvSpPr>
            <a:spLocks noGrp="1" noChangeArrowheads="1"/>
          </p:cNvSpPr>
          <p:nvPr>
            <p:ph type="body" sz="quarter" idx="3"/>
          </p:nvPr>
        </p:nvSpPr>
        <p:spPr bwMode="auto">
          <a:xfrm>
            <a:off x="907006" y="4733409"/>
            <a:ext cx="4986905" cy="1240038"/>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spAutoFit/>
          </a:bodyPr>
          <a:lstStyle/>
          <a:p>
            <a:pPr lvl="0"/>
            <a:r>
              <a:rPr lang="nl-NL" noProof="0"/>
              <a:t>Klik om het opmaakprofiel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87398" name="Rectangle 6"/>
          <p:cNvSpPr>
            <a:spLocks noGrp="1" noChangeArrowheads="1"/>
          </p:cNvSpPr>
          <p:nvPr>
            <p:ph type="ftr" sz="quarter" idx="4"/>
          </p:nvPr>
        </p:nvSpPr>
        <p:spPr bwMode="auto">
          <a:xfrm>
            <a:off x="0" y="9653789"/>
            <a:ext cx="2947764" cy="277620"/>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spAutoFit/>
          </a:bodyPr>
          <a:lstStyle>
            <a:lvl1pPr algn="l">
              <a:spcBef>
                <a:spcPct val="0"/>
              </a:spcBef>
              <a:defRPr sz="1200">
                <a:solidFill>
                  <a:schemeClr val="tx1"/>
                </a:solidFill>
                <a:latin typeface="Times New Roman" pitchFamily="18" charset="0"/>
              </a:defRPr>
            </a:lvl1pPr>
          </a:lstStyle>
          <a:p>
            <a:pPr>
              <a:defRPr/>
            </a:pPr>
            <a:endParaRPr lang="nl-NL"/>
          </a:p>
        </p:txBody>
      </p:sp>
      <p:sp>
        <p:nvSpPr>
          <p:cNvPr id="187399" name="Rectangle 7"/>
          <p:cNvSpPr>
            <a:spLocks noGrp="1" noChangeArrowheads="1"/>
          </p:cNvSpPr>
          <p:nvPr>
            <p:ph type="sldNum" sz="quarter" idx="5"/>
          </p:nvPr>
        </p:nvSpPr>
        <p:spPr bwMode="auto">
          <a:xfrm>
            <a:off x="3853150" y="9653789"/>
            <a:ext cx="2947764" cy="277620"/>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spAutoFit/>
          </a:bodyPr>
          <a:lstStyle>
            <a:lvl1pPr>
              <a:spcBef>
                <a:spcPct val="0"/>
              </a:spcBef>
              <a:defRPr sz="1200">
                <a:solidFill>
                  <a:schemeClr val="tx1"/>
                </a:solidFill>
                <a:latin typeface="Times New Roman" pitchFamily="18" charset="0"/>
              </a:defRPr>
            </a:lvl1pPr>
          </a:lstStyle>
          <a:p>
            <a:pPr>
              <a:defRPr/>
            </a:pPr>
            <a:fld id="{BDF3656C-3E0E-4EEB-8CC7-3FEB3704190D}" type="slidenum">
              <a:rPr lang="nl-NL"/>
              <a:pPr>
                <a:defRPr/>
              </a:pPr>
              <a:t>‹#›</a:t>
            </a:fld>
            <a:endParaRPr lang="nl-NL"/>
          </a:p>
        </p:txBody>
      </p:sp>
    </p:spTree>
    <p:extLst>
      <p:ext uri="{BB962C8B-B14F-4D97-AF65-F5344CB8AC3E}">
        <p14:creationId xmlns:p14="http://schemas.microsoft.com/office/powerpoint/2010/main" val="3475478103"/>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78941"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57882"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43682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915764"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394704" algn="l" defTabSz="957882" rtl="0" eaLnBrk="1" latinLnBrk="0" hangingPunct="1">
      <a:defRPr sz="1200" kern="1200">
        <a:solidFill>
          <a:schemeClr val="tx1"/>
        </a:solidFill>
        <a:latin typeface="+mn-lt"/>
        <a:ea typeface="+mn-ea"/>
        <a:cs typeface="+mn-cs"/>
      </a:defRPr>
    </a:lvl6pPr>
    <a:lvl7pPr marL="2873644" algn="l" defTabSz="957882" rtl="0" eaLnBrk="1" latinLnBrk="0" hangingPunct="1">
      <a:defRPr sz="1200" kern="1200">
        <a:solidFill>
          <a:schemeClr val="tx1"/>
        </a:solidFill>
        <a:latin typeface="+mn-lt"/>
        <a:ea typeface="+mn-ea"/>
        <a:cs typeface="+mn-cs"/>
      </a:defRPr>
    </a:lvl7pPr>
    <a:lvl8pPr marL="3352585" algn="l" defTabSz="957882" rtl="0" eaLnBrk="1" latinLnBrk="0" hangingPunct="1">
      <a:defRPr sz="1200" kern="1200">
        <a:solidFill>
          <a:schemeClr val="tx1"/>
        </a:solidFill>
        <a:latin typeface="+mn-lt"/>
        <a:ea typeface="+mn-ea"/>
        <a:cs typeface="+mn-cs"/>
      </a:defRPr>
    </a:lvl8pPr>
    <a:lvl9pPr marL="3831526" algn="l" defTabSz="9578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7006" y="4733410"/>
            <a:ext cx="4986905" cy="277620"/>
          </a:xfrm>
        </p:spPr>
        <p:txBody>
          <a:bodyPr/>
          <a:lstStyle/>
          <a:p>
            <a:endParaRPr lang="en-GB"/>
          </a:p>
        </p:txBody>
      </p:sp>
    </p:spTree>
    <p:extLst>
      <p:ext uri="{BB962C8B-B14F-4D97-AF65-F5344CB8AC3E}">
        <p14:creationId xmlns:p14="http://schemas.microsoft.com/office/powerpoint/2010/main" val="2971026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7006" y="4733410"/>
            <a:ext cx="4986905" cy="277620"/>
          </a:xfrm>
        </p:spPr>
        <p:txBody>
          <a:bodyPr/>
          <a:lstStyle/>
          <a:p>
            <a:endParaRPr lang="en-GB"/>
          </a:p>
        </p:txBody>
      </p:sp>
    </p:spTree>
    <p:extLst>
      <p:ext uri="{BB962C8B-B14F-4D97-AF65-F5344CB8AC3E}">
        <p14:creationId xmlns:p14="http://schemas.microsoft.com/office/powerpoint/2010/main" val="1634706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7006" y="4733410"/>
            <a:ext cx="4986905" cy="277620"/>
          </a:xfrm>
        </p:spPr>
        <p:txBody>
          <a:bodyPr/>
          <a:lstStyle/>
          <a:p>
            <a:endParaRPr lang="en-GB"/>
          </a:p>
        </p:txBody>
      </p:sp>
    </p:spTree>
    <p:extLst>
      <p:ext uri="{BB962C8B-B14F-4D97-AF65-F5344CB8AC3E}">
        <p14:creationId xmlns:p14="http://schemas.microsoft.com/office/powerpoint/2010/main" val="30880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5238" y="1146175"/>
            <a:ext cx="4465637" cy="3092450"/>
          </a:xfrm>
        </p:spPr>
      </p:sp>
      <p:sp>
        <p:nvSpPr>
          <p:cNvPr id="3" name="Notes Placeholder 2"/>
          <p:cNvSpPr>
            <a:spLocks noGrp="1"/>
          </p:cNvSpPr>
          <p:nvPr>
            <p:ph type="body" idx="1"/>
          </p:nvPr>
        </p:nvSpPr>
        <p:spPr>
          <a:xfrm>
            <a:off x="907006" y="4733410"/>
            <a:ext cx="4986905" cy="277620"/>
          </a:xfrm>
        </p:spPr>
        <p:txBody>
          <a:bodyPr/>
          <a:lstStyle/>
          <a:p>
            <a:endParaRPr lang="en-GB"/>
          </a:p>
        </p:txBody>
      </p:sp>
    </p:spTree>
    <p:extLst>
      <p:ext uri="{BB962C8B-B14F-4D97-AF65-F5344CB8AC3E}">
        <p14:creationId xmlns:p14="http://schemas.microsoft.com/office/powerpoint/2010/main" val="217494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7006" y="4733409"/>
            <a:ext cx="4986905" cy="1499150"/>
          </a:xfrm>
        </p:spPr>
        <p:txBody>
          <a:bodyPr/>
          <a:lstStyle/>
          <a:p>
            <a:r>
              <a:rPr lang="en-GB" smtClean="0"/>
              <a:t>Soils are typically about 45% mineral, 5% organic matter, and 50% voids (or pores) of which half is occupied by water and half by air or gas. During rainfall water moves in unsaturated soil through large pores and is pulled downwards. </a:t>
            </a:r>
          </a:p>
          <a:p>
            <a:endParaRPr lang="en-GB" smtClean="0"/>
          </a:p>
          <a:p>
            <a:r>
              <a:rPr lang="en-GB" smtClean="0"/>
              <a:t>Soil Moisture probes:</a:t>
            </a:r>
            <a:r>
              <a:rPr lang="en-GB" baseline="0" smtClean="0"/>
              <a:t> </a:t>
            </a:r>
            <a:r>
              <a:rPr lang="en-GB" smtClean="0"/>
              <a:t>These sensors can be portable and used for instant measurements or installed for long term monitoring.</a:t>
            </a:r>
            <a:endParaRPr lang="en-GB" dirty="0"/>
          </a:p>
        </p:txBody>
      </p:sp>
    </p:spTree>
    <p:extLst>
      <p:ext uri="{BB962C8B-B14F-4D97-AF65-F5344CB8AC3E}">
        <p14:creationId xmlns:p14="http://schemas.microsoft.com/office/powerpoint/2010/main" val="2432446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1"/>
            <a:ext cx="4986905" cy="703305"/>
          </a:xfrm>
          <a:noFill/>
          <a:ln/>
        </p:spPr>
        <p:txBody>
          <a:bodyPr/>
          <a:lstStyle/>
          <a:p>
            <a:r>
              <a:rPr lang="en-GB" smtClean="0"/>
              <a:t>Developed by the physics department at Dartmouth College &amp; is the only commercially available sensor that uses this technology</a:t>
            </a:r>
          </a:p>
          <a:p>
            <a:endParaRPr lang="en-GB" dirty="0"/>
          </a:p>
        </p:txBody>
      </p:sp>
    </p:spTree>
    <p:extLst>
      <p:ext uri="{BB962C8B-B14F-4D97-AF65-F5344CB8AC3E}">
        <p14:creationId xmlns:p14="http://schemas.microsoft.com/office/powerpoint/2010/main" val="315812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1"/>
            <a:ext cx="4986905" cy="518225"/>
          </a:xfrm>
          <a:noFill/>
          <a:ln/>
        </p:spPr>
        <p:txBody>
          <a:bodyPr/>
          <a:lstStyle/>
          <a:p>
            <a:r>
              <a:rPr lang="en-GB" smtClean="0"/>
              <a:t>Avoid rocks and pebbles this can damage the tines and affect the readings</a:t>
            </a:r>
          </a:p>
          <a:p>
            <a:endParaRPr lang="en-GB" dirty="0"/>
          </a:p>
        </p:txBody>
      </p:sp>
    </p:spTree>
    <p:extLst>
      <p:ext uri="{BB962C8B-B14F-4D97-AF65-F5344CB8AC3E}">
        <p14:creationId xmlns:p14="http://schemas.microsoft.com/office/powerpoint/2010/main" val="2874769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887265"/>
          </a:xfrm>
          <a:noFill/>
          <a:ln/>
        </p:spPr>
        <p:txBody>
          <a:bodyPr/>
          <a:lstStyle/>
          <a:p>
            <a:r>
              <a:rPr lang="en-GB" smtClean="0"/>
              <a:t>Take quick soil parameter measurements anywhere for those applications not requiring a permanent soil monitoring system. Use the free app to collect your data. Save it and email as a .CSV file for analysis in Excel later on. Simple!</a:t>
            </a:r>
          </a:p>
          <a:p>
            <a:endParaRPr lang="en-GB" dirty="0"/>
          </a:p>
        </p:txBody>
      </p:sp>
    </p:spTree>
    <p:extLst>
      <p:ext uri="{BB962C8B-B14F-4D97-AF65-F5344CB8AC3E}">
        <p14:creationId xmlns:p14="http://schemas.microsoft.com/office/powerpoint/2010/main" val="206705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888386"/>
          </a:xfrm>
          <a:noFill/>
          <a:ln/>
        </p:spPr>
        <p:txBody>
          <a:bodyPr/>
          <a:lstStyle/>
          <a:p>
            <a:r>
              <a:rPr lang="en-GB" dirty="0" smtClean="0"/>
              <a:t>Create a pilot hole the exact size required for the probe using a slide hammer tool attached to a steel pilot rod, this provides minimum soil disruption, further increasing measurement accuracy.</a:t>
            </a:r>
          </a:p>
          <a:p>
            <a:endParaRPr lang="en-GB" dirty="0"/>
          </a:p>
        </p:txBody>
      </p:sp>
    </p:spTree>
    <p:extLst>
      <p:ext uri="{BB962C8B-B14F-4D97-AF65-F5344CB8AC3E}">
        <p14:creationId xmlns:p14="http://schemas.microsoft.com/office/powerpoint/2010/main" val="383113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517092"/>
          </a:xfrm>
          <a:noFill/>
          <a:ln/>
        </p:spPr>
        <p:txBody>
          <a:bodyPr/>
          <a:lstStyle/>
          <a:p>
            <a:r>
              <a:rPr lang="en-GB" smtClean="0"/>
              <a:t>Point</a:t>
            </a:r>
            <a:r>
              <a:rPr lang="en-GB" baseline="0" smtClean="0"/>
              <a:t> 2: </a:t>
            </a:r>
            <a:r>
              <a:rPr lang="en-GB" smtClean="0"/>
              <a:t>Examples would be airports, motorways, restricted areas such as nuclear power stations.</a:t>
            </a:r>
          </a:p>
          <a:p>
            <a:endParaRPr lang="en-GB" smtClean="0"/>
          </a:p>
          <a:p>
            <a:r>
              <a:rPr lang="en-GB" smtClean="0"/>
              <a:t>Point 3: An example would be contaminated sites where the flow of a contaminant needs to be monitored.</a:t>
            </a:r>
          </a:p>
          <a:p>
            <a:endParaRPr lang="en-GB" smtClean="0"/>
          </a:p>
          <a:p>
            <a:r>
              <a:rPr lang="en-GB" smtClean="0"/>
              <a:t>Point 4:</a:t>
            </a:r>
            <a:r>
              <a:rPr lang="en-GB" baseline="0" smtClean="0"/>
              <a:t> </a:t>
            </a:r>
            <a:r>
              <a:rPr lang="en-GB" smtClean="0"/>
              <a:t>An example would be where a regulator needs to view the data to assess compliance.</a:t>
            </a:r>
          </a:p>
          <a:p>
            <a:endParaRPr lang="en-GB" smtClean="0"/>
          </a:p>
          <a:p>
            <a:r>
              <a:rPr lang="en-GB" smtClean="0"/>
              <a:t>Point 5:</a:t>
            </a:r>
            <a:r>
              <a:rPr lang="en-GB" baseline="0" smtClean="0"/>
              <a:t> </a:t>
            </a:r>
            <a:r>
              <a:rPr lang="en-GB" smtClean="0"/>
              <a:t>For example flood warning.</a:t>
            </a:r>
          </a:p>
          <a:p>
            <a:endParaRPr lang="en-GB" dirty="0"/>
          </a:p>
        </p:txBody>
      </p:sp>
    </p:spTree>
    <p:extLst>
      <p:ext uri="{BB962C8B-B14F-4D97-AF65-F5344CB8AC3E}">
        <p14:creationId xmlns:p14="http://schemas.microsoft.com/office/powerpoint/2010/main" val="3725031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dirty="0"/>
          </a:p>
        </p:txBody>
      </p:sp>
    </p:spTree>
    <p:extLst>
      <p:ext uri="{BB962C8B-B14F-4D97-AF65-F5344CB8AC3E}">
        <p14:creationId xmlns:p14="http://schemas.microsoft.com/office/powerpoint/2010/main" val="1660232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dirty="0"/>
          </a:p>
        </p:txBody>
      </p:sp>
    </p:spTree>
    <p:extLst>
      <p:ext uri="{BB962C8B-B14F-4D97-AF65-F5344CB8AC3E}">
        <p14:creationId xmlns:p14="http://schemas.microsoft.com/office/powerpoint/2010/main" val="2686619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09"/>
            <a:ext cx="4986905" cy="1443626"/>
          </a:xfrm>
          <a:noFill/>
          <a:ln/>
        </p:spPr>
        <p:txBody>
          <a:bodyPr/>
          <a:lstStyle/>
          <a:p>
            <a:r>
              <a:rPr lang="en-GB" smtClean="0"/>
              <a:t>The vanwaltDataSlave turns any sensor into a wireless unit. It sits at a location and transfers sensor measurements using radio frequency up to 10 km line of sight. If the connected sensor has memory then the vanwaltDataSlave transmits the data from the sensor’s internal memory. If the sensor does not have memory then the DataSlave collects the data from the sensor and stores it inside its own onboard memory.</a:t>
            </a:r>
          </a:p>
          <a:p>
            <a:endParaRPr lang="en-GB" dirty="0"/>
          </a:p>
        </p:txBody>
      </p:sp>
    </p:spTree>
    <p:extLst>
      <p:ext uri="{BB962C8B-B14F-4D97-AF65-F5344CB8AC3E}">
        <p14:creationId xmlns:p14="http://schemas.microsoft.com/office/powerpoint/2010/main" val="4279922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dirty="0"/>
          </a:p>
        </p:txBody>
      </p:sp>
    </p:spTree>
    <p:extLst>
      <p:ext uri="{BB962C8B-B14F-4D97-AF65-F5344CB8AC3E}">
        <p14:creationId xmlns:p14="http://schemas.microsoft.com/office/powerpoint/2010/main" val="2726265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a:p>
        </p:txBody>
      </p:sp>
    </p:spTree>
    <p:extLst>
      <p:ext uri="{BB962C8B-B14F-4D97-AF65-F5344CB8AC3E}">
        <p14:creationId xmlns:p14="http://schemas.microsoft.com/office/powerpoint/2010/main" val="4099641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5238" y="1146175"/>
            <a:ext cx="4465637" cy="3092450"/>
          </a:xfrm>
        </p:spPr>
      </p:sp>
      <p:sp>
        <p:nvSpPr>
          <p:cNvPr id="3" name="Notes Placeholder 2"/>
          <p:cNvSpPr>
            <a:spLocks noGrp="1"/>
          </p:cNvSpPr>
          <p:nvPr>
            <p:ph type="body" idx="1"/>
          </p:nvPr>
        </p:nvSpPr>
        <p:spPr>
          <a:xfrm>
            <a:off x="907006" y="4733410"/>
            <a:ext cx="4986905" cy="277620"/>
          </a:xfrm>
        </p:spPr>
        <p:txBody>
          <a:bodyPr/>
          <a:lstStyle/>
          <a:p>
            <a:endParaRPr lang="en-GB"/>
          </a:p>
        </p:txBody>
      </p:sp>
    </p:spTree>
    <p:extLst>
      <p:ext uri="{BB962C8B-B14F-4D97-AF65-F5344CB8AC3E}">
        <p14:creationId xmlns:p14="http://schemas.microsoft.com/office/powerpoint/2010/main" val="3487060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09"/>
            <a:ext cx="4986905" cy="1443626"/>
          </a:xfrm>
          <a:noFill/>
          <a:ln/>
        </p:spPr>
        <p:txBody>
          <a:bodyPr/>
          <a:lstStyle/>
          <a:p>
            <a:r>
              <a:rPr lang="en-GB" smtClean="0"/>
              <a:t>Water is continually moving through the environment. Water evaporates from the oceans, condenses into clouds and then falls on land as rain, only to flow into rivers and back into the sea. Groundwater is often the ‘forgotten’ element of the water cycle. It is where most of the rainfall ends up via infiltration downwards into the rocks to become groundwater. The level at which the rock becomes saturated is called the water table. </a:t>
            </a:r>
          </a:p>
          <a:p>
            <a:endParaRPr lang="en-GB" dirty="0"/>
          </a:p>
        </p:txBody>
      </p:sp>
    </p:spTree>
    <p:extLst>
      <p:ext uri="{BB962C8B-B14F-4D97-AF65-F5344CB8AC3E}">
        <p14:creationId xmlns:p14="http://schemas.microsoft.com/office/powerpoint/2010/main" val="2452727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a:p>
        </p:txBody>
      </p:sp>
    </p:spTree>
    <p:extLst>
      <p:ext uri="{BB962C8B-B14F-4D97-AF65-F5344CB8AC3E}">
        <p14:creationId xmlns:p14="http://schemas.microsoft.com/office/powerpoint/2010/main" val="3000010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dirty="0"/>
          </a:p>
        </p:txBody>
      </p:sp>
    </p:spTree>
    <p:extLst>
      <p:ext uri="{BB962C8B-B14F-4D97-AF65-F5344CB8AC3E}">
        <p14:creationId xmlns:p14="http://schemas.microsoft.com/office/powerpoint/2010/main" val="3867696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dirty="0"/>
          </a:p>
        </p:txBody>
      </p:sp>
    </p:spTree>
    <p:extLst>
      <p:ext uri="{BB962C8B-B14F-4D97-AF65-F5344CB8AC3E}">
        <p14:creationId xmlns:p14="http://schemas.microsoft.com/office/powerpoint/2010/main" val="1797743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09"/>
            <a:ext cx="4986905" cy="1924835"/>
          </a:xfrm>
          <a:noFill/>
          <a:ln/>
        </p:spPr>
        <p:txBody>
          <a:bodyPr/>
          <a:lstStyle/>
          <a:p>
            <a:r>
              <a:rPr lang="en-GB" dirty="0" smtClean="0"/>
              <a:t>Point 3: Flumes rely on restricting the flow of water in such a way so as to develop a relationship between the water level in the flume at the point of measurement and the flow rate. </a:t>
            </a:r>
          </a:p>
          <a:p>
            <a:r>
              <a:rPr lang="en-GB" dirty="0" smtClean="0"/>
              <a:t>Point 4: </a:t>
            </a:r>
            <a:r>
              <a:rPr lang="en-GB" dirty="0">
                <a:latin typeface="Century Gothic" panose="020B0502020202020204" pitchFamily="34" charset="0"/>
              </a:rPr>
              <a:t>This acceleration creates upstream conditions where the flow rate can be determined by measuring the water level at a single point. </a:t>
            </a:r>
          </a:p>
          <a:p>
            <a:pPr defTabSz="922995">
              <a:defRPr/>
            </a:pPr>
            <a:r>
              <a:rPr lang="en-GB" dirty="0">
                <a:latin typeface="Century Gothic" panose="020B0502020202020204" pitchFamily="34" charset="0"/>
              </a:rPr>
              <a:t>Point 5: . This ensures that the measurement is unaffected by surface distortion (waves, current) </a:t>
            </a:r>
          </a:p>
          <a:p>
            <a:endParaRPr lang="en-GB" dirty="0"/>
          </a:p>
        </p:txBody>
      </p:sp>
    </p:spTree>
    <p:extLst>
      <p:ext uri="{BB962C8B-B14F-4D97-AF65-F5344CB8AC3E}">
        <p14:creationId xmlns:p14="http://schemas.microsoft.com/office/powerpoint/2010/main" val="2467892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711200" y="776288"/>
            <a:ext cx="5378450" cy="3724275"/>
          </a:xfrm>
          <a:ln/>
        </p:spPr>
      </p:sp>
      <p:sp>
        <p:nvSpPr>
          <p:cNvPr id="61444" name="Rectangle 3"/>
          <p:cNvSpPr>
            <a:spLocks noGrp="1" noChangeArrowheads="1"/>
          </p:cNvSpPr>
          <p:nvPr>
            <p:ph type="body" idx="1"/>
          </p:nvPr>
        </p:nvSpPr>
        <p:spPr>
          <a:xfrm>
            <a:off x="907006" y="4733410"/>
            <a:ext cx="4986905" cy="277620"/>
          </a:xfrm>
          <a:noFill/>
          <a:ln/>
        </p:spPr>
        <p:txBody>
          <a:bodyPr/>
          <a:lstStyle/>
          <a:p>
            <a:endParaRPr lang="en-GB"/>
          </a:p>
        </p:txBody>
      </p:sp>
    </p:spTree>
    <p:extLst>
      <p:ext uri="{BB962C8B-B14F-4D97-AF65-F5344CB8AC3E}">
        <p14:creationId xmlns:p14="http://schemas.microsoft.com/office/powerpoint/2010/main" val="18993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78941" indent="0" algn="ctr">
              <a:buNone/>
              <a:defRPr>
                <a:solidFill>
                  <a:schemeClr val="tx1">
                    <a:tint val="75000"/>
                  </a:schemeClr>
                </a:solidFill>
              </a:defRPr>
            </a:lvl2pPr>
            <a:lvl3pPr marL="957882" indent="0" algn="ctr">
              <a:buNone/>
              <a:defRPr>
                <a:solidFill>
                  <a:schemeClr val="tx1">
                    <a:tint val="75000"/>
                  </a:schemeClr>
                </a:solidFill>
              </a:defRPr>
            </a:lvl3pPr>
            <a:lvl4pPr marL="1436823" indent="0" algn="ctr">
              <a:buNone/>
              <a:defRPr>
                <a:solidFill>
                  <a:schemeClr val="tx1">
                    <a:tint val="75000"/>
                  </a:schemeClr>
                </a:solidFill>
              </a:defRPr>
            </a:lvl4pPr>
            <a:lvl5pPr marL="1915764" indent="0" algn="ctr">
              <a:buNone/>
              <a:defRPr>
                <a:solidFill>
                  <a:schemeClr val="tx1">
                    <a:tint val="75000"/>
                  </a:schemeClr>
                </a:solidFill>
              </a:defRPr>
            </a:lvl5pPr>
            <a:lvl6pPr marL="2394704" indent="0" algn="ctr">
              <a:buNone/>
              <a:defRPr>
                <a:solidFill>
                  <a:schemeClr val="tx1">
                    <a:tint val="75000"/>
                  </a:schemeClr>
                </a:solidFill>
              </a:defRPr>
            </a:lvl6pPr>
            <a:lvl7pPr marL="2873644" indent="0" algn="ctr">
              <a:buNone/>
              <a:defRPr>
                <a:solidFill>
                  <a:schemeClr val="tx1">
                    <a:tint val="75000"/>
                  </a:schemeClr>
                </a:solidFill>
              </a:defRPr>
            </a:lvl7pPr>
            <a:lvl8pPr marL="3352585" indent="0" algn="ctr">
              <a:buNone/>
              <a:defRPr>
                <a:solidFill>
                  <a:schemeClr val="tx1">
                    <a:tint val="75000"/>
                  </a:schemeClr>
                </a:solidFill>
              </a:defRPr>
            </a:lvl8pPr>
            <a:lvl9pPr marL="3831526"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7D815E4-7429-4927-B8D9-0E4E5C07B8AC}" type="datetime1">
              <a:rPr lang="en-GB" smtClean="0"/>
              <a:t>08/01/2019</a:t>
            </a:fld>
            <a:endParaRPr lang="en-GB"/>
          </a:p>
        </p:txBody>
      </p:sp>
      <p:sp>
        <p:nvSpPr>
          <p:cNvPr id="5" name="Footer Placeholder 4"/>
          <p:cNvSpPr>
            <a:spLocks noGrp="1"/>
          </p:cNvSpPr>
          <p:nvPr>
            <p:ph type="ftr" sz="quarter" idx="11"/>
          </p:nvPr>
        </p:nvSpPr>
        <p:spPr/>
        <p:txBody>
          <a:bodyPr/>
          <a:lstStyle/>
          <a:p>
            <a:pPr>
              <a:defRPr/>
            </a:pPr>
            <a:r>
              <a:rPr lang="nl-NL"/>
              <a:t>Van Walt Ltd - Monitoring Your Needs</a:t>
            </a:r>
            <a:endParaRPr lang="nl-NL" dirty="0"/>
          </a:p>
        </p:txBody>
      </p:sp>
      <p:sp>
        <p:nvSpPr>
          <p:cNvPr id="6" name="Slide Number Placeholder 5"/>
          <p:cNvSpPr>
            <a:spLocks noGrp="1"/>
          </p:cNvSpPr>
          <p:nvPr>
            <p:ph type="sldNum" sz="quarter" idx="12"/>
          </p:nvPr>
        </p:nvSpPr>
        <p:spPr/>
        <p:txBody>
          <a:bodyPr/>
          <a:lstStyle/>
          <a:p>
            <a:pPr>
              <a:defRPr/>
            </a:pPr>
            <a:fld id="{9AC1505A-DE1E-4646-9B3A-7A3466021049}"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150388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E9236B3-57D0-4873-9207-9FA2A7264E6A}" type="datetime1">
              <a:rPr lang="en-GB" smtClean="0"/>
              <a:t>08/01/2019</a:t>
            </a:fld>
            <a:endParaRPr lang="en-GB"/>
          </a:p>
        </p:txBody>
      </p:sp>
      <p:sp>
        <p:nvSpPr>
          <p:cNvPr id="5" name="Footer Placeholder 4"/>
          <p:cNvSpPr>
            <a:spLocks noGrp="1"/>
          </p:cNvSpPr>
          <p:nvPr>
            <p:ph type="ftr" sz="quarter" idx="11"/>
          </p:nvPr>
        </p:nvSpPr>
        <p:spPr/>
        <p:txBody>
          <a:bodyPr/>
          <a:lstStyle/>
          <a:p>
            <a:pPr>
              <a:defRPr/>
            </a:pPr>
            <a:r>
              <a:rPr lang="nl-NL"/>
              <a:t>Van Walt Ltd - Monitoring Your Needs</a:t>
            </a:r>
          </a:p>
        </p:txBody>
      </p:sp>
      <p:sp>
        <p:nvSpPr>
          <p:cNvPr id="6" name="Slide Number Placeholder 5"/>
          <p:cNvSpPr>
            <a:spLocks noGrp="1"/>
          </p:cNvSpPr>
          <p:nvPr>
            <p:ph type="sldNum" sz="quarter" idx="12"/>
          </p:nvPr>
        </p:nvSpPr>
        <p:spPr/>
        <p:txBody>
          <a:bodyPr/>
          <a:lstStyle/>
          <a:p>
            <a:pPr>
              <a:defRPr/>
            </a:pPr>
            <a:fld id="{F72F5D48-840A-4DA0-8FDC-7DA5DE7D18B8}"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3490725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2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100">
                <a:solidFill>
                  <a:schemeClr val="tx1">
                    <a:tint val="75000"/>
                  </a:schemeClr>
                </a:solidFill>
              </a:defRPr>
            </a:lvl1pPr>
            <a:lvl2pPr marL="478941" indent="0">
              <a:buNone/>
              <a:defRPr sz="1800">
                <a:solidFill>
                  <a:schemeClr val="tx1">
                    <a:tint val="75000"/>
                  </a:schemeClr>
                </a:solidFill>
              </a:defRPr>
            </a:lvl2pPr>
            <a:lvl3pPr marL="957882" indent="0">
              <a:buNone/>
              <a:defRPr sz="1700">
                <a:solidFill>
                  <a:schemeClr val="tx1">
                    <a:tint val="75000"/>
                  </a:schemeClr>
                </a:solidFill>
              </a:defRPr>
            </a:lvl3pPr>
            <a:lvl4pPr marL="1436823" indent="0">
              <a:buNone/>
              <a:defRPr sz="1500">
                <a:solidFill>
                  <a:schemeClr val="tx1">
                    <a:tint val="75000"/>
                  </a:schemeClr>
                </a:solidFill>
              </a:defRPr>
            </a:lvl4pPr>
            <a:lvl5pPr marL="1915764" indent="0">
              <a:buNone/>
              <a:defRPr sz="1500">
                <a:solidFill>
                  <a:schemeClr val="tx1">
                    <a:tint val="75000"/>
                  </a:schemeClr>
                </a:solidFill>
              </a:defRPr>
            </a:lvl5pPr>
            <a:lvl6pPr marL="2394704" indent="0">
              <a:buNone/>
              <a:defRPr sz="1500">
                <a:solidFill>
                  <a:schemeClr val="tx1">
                    <a:tint val="75000"/>
                  </a:schemeClr>
                </a:solidFill>
              </a:defRPr>
            </a:lvl6pPr>
            <a:lvl7pPr marL="2873644" indent="0">
              <a:buNone/>
              <a:defRPr sz="1500">
                <a:solidFill>
                  <a:schemeClr val="tx1">
                    <a:tint val="75000"/>
                  </a:schemeClr>
                </a:solidFill>
              </a:defRPr>
            </a:lvl7pPr>
            <a:lvl8pPr marL="3352585" indent="0">
              <a:buNone/>
              <a:defRPr sz="1500">
                <a:solidFill>
                  <a:schemeClr val="tx1">
                    <a:tint val="75000"/>
                  </a:schemeClr>
                </a:solidFill>
              </a:defRPr>
            </a:lvl8pPr>
            <a:lvl9pPr marL="3831526"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9D6B75-BD61-488A-A008-441D8EBCFB3C}" type="datetime1">
              <a:rPr lang="en-GB" smtClean="0"/>
              <a:t>08/01/2019</a:t>
            </a:fld>
            <a:endParaRPr lang="en-GB"/>
          </a:p>
        </p:txBody>
      </p:sp>
      <p:sp>
        <p:nvSpPr>
          <p:cNvPr id="5" name="Footer Placeholder 4"/>
          <p:cNvSpPr>
            <a:spLocks noGrp="1"/>
          </p:cNvSpPr>
          <p:nvPr>
            <p:ph type="ftr" sz="quarter" idx="11"/>
          </p:nvPr>
        </p:nvSpPr>
        <p:spPr/>
        <p:txBody>
          <a:bodyPr/>
          <a:lstStyle/>
          <a:p>
            <a:pPr>
              <a:defRPr/>
            </a:pPr>
            <a:r>
              <a:rPr lang="nl-NL"/>
              <a:t>Van Walt Ltd - Monitoring Your Needs</a:t>
            </a:r>
          </a:p>
        </p:txBody>
      </p:sp>
      <p:sp>
        <p:nvSpPr>
          <p:cNvPr id="6" name="Slide Number Placeholder 5"/>
          <p:cNvSpPr>
            <a:spLocks noGrp="1"/>
          </p:cNvSpPr>
          <p:nvPr>
            <p:ph type="sldNum" sz="quarter" idx="12"/>
          </p:nvPr>
        </p:nvSpPr>
        <p:spPr/>
        <p:txBody>
          <a:bodyPr/>
          <a:lstStyle/>
          <a:p>
            <a:pPr>
              <a:defRPr/>
            </a:pPr>
            <a:fld id="{C04D88DF-1B23-4DE8-A858-8DAB2803D750}"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327096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1" y="1600201"/>
            <a:ext cx="4375150" cy="4525963"/>
          </a:xfrm>
        </p:spPr>
        <p:txBody>
          <a:bodyPr/>
          <a:lstStyle>
            <a:lvl1pPr>
              <a:defRPr sz="2900"/>
            </a:lvl1pPr>
            <a:lvl2pPr>
              <a:defRPr sz="26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900"/>
            </a:lvl1pPr>
            <a:lvl2pPr>
              <a:defRPr sz="26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E57F19B-63A2-43A5-AC63-D8D44F1A8CE5}" type="datetime1">
              <a:rPr lang="en-GB" smtClean="0"/>
              <a:t>08/01/2019</a:t>
            </a:fld>
            <a:endParaRPr lang="en-GB"/>
          </a:p>
        </p:txBody>
      </p:sp>
      <p:sp>
        <p:nvSpPr>
          <p:cNvPr id="6" name="Footer Placeholder 5"/>
          <p:cNvSpPr>
            <a:spLocks noGrp="1"/>
          </p:cNvSpPr>
          <p:nvPr>
            <p:ph type="ftr" sz="quarter" idx="11"/>
          </p:nvPr>
        </p:nvSpPr>
        <p:spPr/>
        <p:txBody>
          <a:bodyPr/>
          <a:lstStyle/>
          <a:p>
            <a:pPr>
              <a:defRPr/>
            </a:pPr>
            <a:r>
              <a:rPr lang="nl-NL"/>
              <a:t>Van Walt Ltd - Monitoring Your Needs</a:t>
            </a:r>
          </a:p>
        </p:txBody>
      </p:sp>
      <p:sp>
        <p:nvSpPr>
          <p:cNvPr id="7" name="Slide Number Placeholder 6"/>
          <p:cNvSpPr>
            <a:spLocks noGrp="1"/>
          </p:cNvSpPr>
          <p:nvPr>
            <p:ph type="sldNum" sz="quarter" idx="12"/>
          </p:nvPr>
        </p:nvSpPr>
        <p:spPr/>
        <p:txBody>
          <a:bodyPr/>
          <a:lstStyle/>
          <a:p>
            <a:pPr>
              <a:defRPr/>
            </a:pPr>
            <a:fld id="{E9D8B1BC-9F3F-49DA-8EA7-9C524D93D0EF}"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513162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600" b="1"/>
            </a:lvl1pPr>
            <a:lvl2pPr marL="478941" indent="0">
              <a:buNone/>
              <a:defRPr sz="2100" b="1"/>
            </a:lvl2pPr>
            <a:lvl3pPr marL="957882" indent="0">
              <a:buNone/>
              <a:defRPr sz="1800" b="1"/>
            </a:lvl3pPr>
            <a:lvl4pPr marL="1436823" indent="0">
              <a:buNone/>
              <a:defRPr sz="1700" b="1"/>
            </a:lvl4pPr>
            <a:lvl5pPr marL="1915764" indent="0">
              <a:buNone/>
              <a:defRPr sz="1700" b="1"/>
            </a:lvl5pPr>
            <a:lvl6pPr marL="2394704" indent="0">
              <a:buNone/>
              <a:defRPr sz="1700" b="1"/>
            </a:lvl6pPr>
            <a:lvl7pPr marL="2873644" indent="0">
              <a:buNone/>
              <a:defRPr sz="1700" b="1"/>
            </a:lvl7pPr>
            <a:lvl8pPr marL="3352585" indent="0">
              <a:buNone/>
              <a:defRPr sz="1700" b="1"/>
            </a:lvl8pPr>
            <a:lvl9pPr marL="3831526" indent="0">
              <a:buNone/>
              <a:defRPr sz="1700" b="1"/>
            </a:lvl9pPr>
          </a:lstStyle>
          <a:p>
            <a:pPr lvl="0"/>
            <a:r>
              <a:rPr lang="en-US"/>
              <a:t>Click to edit Master text styles</a:t>
            </a:r>
          </a:p>
        </p:txBody>
      </p:sp>
      <p:sp>
        <p:nvSpPr>
          <p:cNvPr id="4" name="Content Placeholder 3"/>
          <p:cNvSpPr>
            <a:spLocks noGrp="1"/>
          </p:cNvSpPr>
          <p:nvPr>
            <p:ph sz="half" idx="2"/>
          </p:nvPr>
        </p:nvSpPr>
        <p:spPr>
          <a:xfrm>
            <a:off x="495300" y="2174876"/>
            <a:ext cx="4376870" cy="3951288"/>
          </a:xfrm>
        </p:spPr>
        <p:txBody>
          <a:bodyPr/>
          <a:lstStyle>
            <a:lvl1pPr>
              <a:defRPr sz="26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600" b="1"/>
            </a:lvl1pPr>
            <a:lvl2pPr marL="478941" indent="0">
              <a:buNone/>
              <a:defRPr sz="2100" b="1"/>
            </a:lvl2pPr>
            <a:lvl3pPr marL="957882" indent="0">
              <a:buNone/>
              <a:defRPr sz="1800" b="1"/>
            </a:lvl3pPr>
            <a:lvl4pPr marL="1436823" indent="0">
              <a:buNone/>
              <a:defRPr sz="1700" b="1"/>
            </a:lvl4pPr>
            <a:lvl5pPr marL="1915764" indent="0">
              <a:buNone/>
              <a:defRPr sz="1700" b="1"/>
            </a:lvl5pPr>
            <a:lvl6pPr marL="2394704" indent="0">
              <a:buNone/>
              <a:defRPr sz="1700" b="1"/>
            </a:lvl6pPr>
            <a:lvl7pPr marL="2873644" indent="0">
              <a:buNone/>
              <a:defRPr sz="1700" b="1"/>
            </a:lvl7pPr>
            <a:lvl8pPr marL="3352585" indent="0">
              <a:buNone/>
              <a:defRPr sz="1700" b="1"/>
            </a:lvl8pPr>
            <a:lvl9pPr marL="383152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032111" y="2174876"/>
            <a:ext cx="4378590" cy="3951288"/>
          </a:xfrm>
        </p:spPr>
        <p:txBody>
          <a:bodyPr/>
          <a:lstStyle>
            <a:lvl1pPr>
              <a:defRPr sz="26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4AFAF09-79C8-438E-A172-73C2E47A2B2E}" type="datetime1">
              <a:rPr lang="en-GB" smtClean="0"/>
              <a:t>08/01/2019</a:t>
            </a:fld>
            <a:endParaRPr lang="en-GB"/>
          </a:p>
        </p:txBody>
      </p:sp>
      <p:sp>
        <p:nvSpPr>
          <p:cNvPr id="8" name="Footer Placeholder 7"/>
          <p:cNvSpPr>
            <a:spLocks noGrp="1"/>
          </p:cNvSpPr>
          <p:nvPr>
            <p:ph type="ftr" sz="quarter" idx="11"/>
          </p:nvPr>
        </p:nvSpPr>
        <p:spPr/>
        <p:txBody>
          <a:bodyPr/>
          <a:lstStyle/>
          <a:p>
            <a:pPr>
              <a:defRPr/>
            </a:pPr>
            <a:r>
              <a:rPr lang="nl-NL"/>
              <a:t>Van Walt Ltd - Monitoring Your Needs</a:t>
            </a:r>
          </a:p>
        </p:txBody>
      </p:sp>
      <p:sp>
        <p:nvSpPr>
          <p:cNvPr id="9" name="Slide Number Placeholder 8"/>
          <p:cNvSpPr>
            <a:spLocks noGrp="1"/>
          </p:cNvSpPr>
          <p:nvPr>
            <p:ph type="sldNum" sz="quarter" idx="12"/>
          </p:nvPr>
        </p:nvSpPr>
        <p:spPr/>
        <p:txBody>
          <a:bodyPr/>
          <a:lstStyle/>
          <a:p>
            <a:pPr>
              <a:defRPr/>
            </a:pPr>
            <a:fld id="{D62D2812-6A9C-44EE-9B27-CFEAC59D38DF}"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686566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64F17E4-7E75-4C93-A3BA-A0464C2C5F24}" type="datetime1">
              <a:rPr lang="en-GB" smtClean="0"/>
              <a:t>08/01/2019</a:t>
            </a:fld>
            <a:endParaRPr lang="en-GB"/>
          </a:p>
        </p:txBody>
      </p:sp>
      <p:sp>
        <p:nvSpPr>
          <p:cNvPr id="4" name="Footer Placeholder 3"/>
          <p:cNvSpPr>
            <a:spLocks noGrp="1"/>
          </p:cNvSpPr>
          <p:nvPr>
            <p:ph type="ftr" sz="quarter" idx="11"/>
          </p:nvPr>
        </p:nvSpPr>
        <p:spPr/>
        <p:txBody>
          <a:bodyPr/>
          <a:lstStyle/>
          <a:p>
            <a:pPr>
              <a:defRPr/>
            </a:pPr>
            <a:r>
              <a:rPr lang="nl-NL"/>
              <a:t>Van Walt Ltd - Monitoring Your Needs</a:t>
            </a:r>
          </a:p>
        </p:txBody>
      </p:sp>
      <p:sp>
        <p:nvSpPr>
          <p:cNvPr id="5" name="Slide Number Placeholder 4"/>
          <p:cNvSpPr>
            <a:spLocks noGrp="1"/>
          </p:cNvSpPr>
          <p:nvPr>
            <p:ph type="sldNum" sz="quarter" idx="12"/>
          </p:nvPr>
        </p:nvSpPr>
        <p:spPr/>
        <p:txBody>
          <a:bodyPr/>
          <a:lstStyle/>
          <a:p>
            <a:pPr>
              <a:defRPr/>
            </a:pPr>
            <a:fld id="{06A17382-2866-478A-9C56-025299E4430E}"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2188029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3F6DF4-2A31-463D-9114-65EAAA6902D7}" type="datetime1">
              <a:rPr lang="en-GB" smtClean="0"/>
              <a:t>08/01/2019</a:t>
            </a:fld>
            <a:endParaRPr lang="en-GB"/>
          </a:p>
        </p:txBody>
      </p:sp>
      <p:sp>
        <p:nvSpPr>
          <p:cNvPr id="3" name="Footer Placeholder 2"/>
          <p:cNvSpPr>
            <a:spLocks noGrp="1"/>
          </p:cNvSpPr>
          <p:nvPr>
            <p:ph type="ftr" sz="quarter" idx="11"/>
          </p:nvPr>
        </p:nvSpPr>
        <p:spPr/>
        <p:txBody>
          <a:bodyPr/>
          <a:lstStyle/>
          <a:p>
            <a:pPr>
              <a:defRPr/>
            </a:pPr>
            <a:r>
              <a:rPr lang="nl-NL"/>
              <a:t>Van Walt Ltd - Monitoring Your Needs</a:t>
            </a:r>
          </a:p>
        </p:txBody>
      </p:sp>
      <p:sp>
        <p:nvSpPr>
          <p:cNvPr id="4" name="Slide Number Placeholder 3"/>
          <p:cNvSpPr>
            <a:spLocks noGrp="1"/>
          </p:cNvSpPr>
          <p:nvPr>
            <p:ph type="sldNum" sz="quarter" idx="12"/>
          </p:nvPr>
        </p:nvSpPr>
        <p:spPr/>
        <p:txBody>
          <a:bodyPr/>
          <a:lstStyle/>
          <a:p>
            <a:pPr>
              <a:defRPr/>
            </a:pPr>
            <a:fld id="{4EB5E813-5534-4895-93DC-169C493A9234}"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77850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1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300"/>
            </a:lvl1pPr>
            <a:lvl2pPr>
              <a:defRPr sz="2900"/>
            </a:lvl2pPr>
            <a:lvl3pPr>
              <a:defRPr sz="26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500"/>
            </a:lvl1pPr>
            <a:lvl2pPr marL="478941" indent="0">
              <a:buNone/>
              <a:defRPr sz="1200"/>
            </a:lvl2pPr>
            <a:lvl3pPr marL="957882" indent="0">
              <a:buNone/>
              <a:defRPr sz="1100"/>
            </a:lvl3pPr>
            <a:lvl4pPr marL="1436823" indent="0">
              <a:buNone/>
              <a:defRPr sz="1000"/>
            </a:lvl4pPr>
            <a:lvl5pPr marL="1915764" indent="0">
              <a:buNone/>
              <a:defRPr sz="1000"/>
            </a:lvl5pPr>
            <a:lvl6pPr marL="2394704" indent="0">
              <a:buNone/>
              <a:defRPr sz="1000"/>
            </a:lvl6pPr>
            <a:lvl7pPr marL="2873644" indent="0">
              <a:buNone/>
              <a:defRPr sz="1000"/>
            </a:lvl7pPr>
            <a:lvl8pPr marL="3352585" indent="0">
              <a:buNone/>
              <a:defRPr sz="1000"/>
            </a:lvl8pPr>
            <a:lvl9pPr marL="383152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5F082E-8D0C-4C63-BB2A-15E45EB2DC85}" type="datetime1">
              <a:rPr lang="en-GB" smtClean="0"/>
              <a:t>08/01/2019</a:t>
            </a:fld>
            <a:endParaRPr lang="en-GB"/>
          </a:p>
        </p:txBody>
      </p:sp>
      <p:sp>
        <p:nvSpPr>
          <p:cNvPr id="6" name="Footer Placeholder 5"/>
          <p:cNvSpPr>
            <a:spLocks noGrp="1"/>
          </p:cNvSpPr>
          <p:nvPr>
            <p:ph type="ftr" sz="quarter" idx="11"/>
          </p:nvPr>
        </p:nvSpPr>
        <p:spPr/>
        <p:txBody>
          <a:bodyPr/>
          <a:lstStyle/>
          <a:p>
            <a:pPr>
              <a:defRPr/>
            </a:pPr>
            <a:r>
              <a:rPr lang="nl-NL"/>
              <a:t>Van Walt Ltd - Monitoring Your Needs</a:t>
            </a:r>
          </a:p>
        </p:txBody>
      </p:sp>
      <p:sp>
        <p:nvSpPr>
          <p:cNvPr id="7" name="Slide Number Placeholder 6"/>
          <p:cNvSpPr>
            <a:spLocks noGrp="1"/>
          </p:cNvSpPr>
          <p:nvPr>
            <p:ph type="sldNum" sz="quarter" idx="12"/>
          </p:nvPr>
        </p:nvSpPr>
        <p:spPr/>
        <p:txBody>
          <a:bodyPr/>
          <a:lstStyle/>
          <a:p>
            <a:pPr>
              <a:defRPr/>
            </a:pPr>
            <a:fld id="{CA31F894-B5F1-4CD8-BC34-11C9034F25E1}"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1931134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100" b="1"/>
            </a:lvl1pPr>
          </a:lstStyle>
          <a:p>
            <a:r>
              <a:rPr lang="en-US"/>
              <a:t>Click to edit Master title style</a:t>
            </a:r>
            <a:endParaRPr lang="en-GB"/>
          </a:p>
        </p:txBody>
      </p:sp>
      <p:sp>
        <p:nvSpPr>
          <p:cNvPr id="3" name="Picture Placeholder 2"/>
          <p:cNvSpPr>
            <a:spLocks noGrp="1"/>
          </p:cNvSpPr>
          <p:nvPr>
            <p:ph type="pic" idx="1"/>
          </p:nvPr>
        </p:nvSpPr>
        <p:spPr>
          <a:xfrm>
            <a:off x="1941645" y="612776"/>
            <a:ext cx="5943600" cy="4114800"/>
          </a:xfrm>
        </p:spPr>
        <p:txBody>
          <a:bodyPr/>
          <a:lstStyle>
            <a:lvl1pPr marL="0" indent="0">
              <a:buNone/>
              <a:defRPr sz="3300"/>
            </a:lvl1pPr>
            <a:lvl2pPr marL="478941" indent="0">
              <a:buNone/>
              <a:defRPr sz="2900"/>
            </a:lvl2pPr>
            <a:lvl3pPr marL="957882" indent="0">
              <a:buNone/>
              <a:defRPr sz="2600"/>
            </a:lvl3pPr>
            <a:lvl4pPr marL="1436823" indent="0">
              <a:buNone/>
              <a:defRPr sz="2100"/>
            </a:lvl4pPr>
            <a:lvl5pPr marL="1915764" indent="0">
              <a:buNone/>
              <a:defRPr sz="2100"/>
            </a:lvl5pPr>
            <a:lvl6pPr marL="2394704" indent="0">
              <a:buNone/>
              <a:defRPr sz="2100"/>
            </a:lvl6pPr>
            <a:lvl7pPr marL="2873644" indent="0">
              <a:buNone/>
              <a:defRPr sz="2100"/>
            </a:lvl7pPr>
            <a:lvl8pPr marL="3352585" indent="0">
              <a:buNone/>
              <a:defRPr sz="2100"/>
            </a:lvl8pPr>
            <a:lvl9pPr marL="3831526" indent="0">
              <a:buNone/>
              <a:defRPr sz="21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500"/>
            </a:lvl1pPr>
            <a:lvl2pPr marL="478941" indent="0">
              <a:buNone/>
              <a:defRPr sz="1200"/>
            </a:lvl2pPr>
            <a:lvl3pPr marL="957882" indent="0">
              <a:buNone/>
              <a:defRPr sz="1100"/>
            </a:lvl3pPr>
            <a:lvl4pPr marL="1436823" indent="0">
              <a:buNone/>
              <a:defRPr sz="1000"/>
            </a:lvl4pPr>
            <a:lvl5pPr marL="1915764" indent="0">
              <a:buNone/>
              <a:defRPr sz="1000"/>
            </a:lvl5pPr>
            <a:lvl6pPr marL="2394704" indent="0">
              <a:buNone/>
              <a:defRPr sz="1000"/>
            </a:lvl6pPr>
            <a:lvl7pPr marL="2873644" indent="0">
              <a:buNone/>
              <a:defRPr sz="1000"/>
            </a:lvl7pPr>
            <a:lvl8pPr marL="3352585" indent="0">
              <a:buNone/>
              <a:defRPr sz="1000"/>
            </a:lvl8pPr>
            <a:lvl9pPr marL="383152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2CC2A-6135-4418-996F-2480072A0EED}" type="datetime1">
              <a:rPr lang="en-GB" smtClean="0"/>
              <a:t>08/01/2019</a:t>
            </a:fld>
            <a:endParaRPr lang="en-GB"/>
          </a:p>
        </p:txBody>
      </p:sp>
      <p:sp>
        <p:nvSpPr>
          <p:cNvPr id="6" name="Footer Placeholder 5"/>
          <p:cNvSpPr>
            <a:spLocks noGrp="1"/>
          </p:cNvSpPr>
          <p:nvPr>
            <p:ph type="ftr" sz="quarter" idx="11"/>
          </p:nvPr>
        </p:nvSpPr>
        <p:spPr/>
        <p:txBody>
          <a:bodyPr/>
          <a:lstStyle/>
          <a:p>
            <a:pPr>
              <a:defRPr/>
            </a:pPr>
            <a:r>
              <a:rPr lang="nl-NL"/>
              <a:t>Van Walt Ltd - Monitoring Your Needs</a:t>
            </a:r>
          </a:p>
        </p:txBody>
      </p:sp>
      <p:sp>
        <p:nvSpPr>
          <p:cNvPr id="7" name="Slide Number Placeholder 6"/>
          <p:cNvSpPr>
            <a:spLocks noGrp="1"/>
          </p:cNvSpPr>
          <p:nvPr>
            <p:ph type="sldNum" sz="quarter" idx="12"/>
          </p:nvPr>
        </p:nvSpPr>
        <p:spPr/>
        <p:txBody>
          <a:bodyPr/>
          <a:lstStyle/>
          <a:p>
            <a:pPr>
              <a:defRPr/>
            </a:pPr>
            <a:fld id="{C3EE0632-DABE-4323-9E19-4B8CDC284DAD}"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3146987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31F3ECB-E3CB-48CA-AC52-BB7BC86FA08C}" type="datetime1">
              <a:rPr lang="en-GB" smtClean="0"/>
              <a:t>08/01/2019</a:t>
            </a:fld>
            <a:endParaRPr lang="en-GB"/>
          </a:p>
        </p:txBody>
      </p:sp>
      <p:sp>
        <p:nvSpPr>
          <p:cNvPr id="5" name="Footer Placeholder 4"/>
          <p:cNvSpPr>
            <a:spLocks noGrp="1"/>
          </p:cNvSpPr>
          <p:nvPr>
            <p:ph type="ftr" sz="quarter" idx="11"/>
          </p:nvPr>
        </p:nvSpPr>
        <p:spPr/>
        <p:txBody>
          <a:bodyPr/>
          <a:lstStyle/>
          <a:p>
            <a:pPr>
              <a:defRPr/>
            </a:pPr>
            <a:r>
              <a:rPr lang="nl-NL"/>
              <a:t>Van Walt Ltd - Monitoring Your Needs</a:t>
            </a:r>
          </a:p>
        </p:txBody>
      </p:sp>
      <p:sp>
        <p:nvSpPr>
          <p:cNvPr id="6" name="Slide Number Placeholder 5"/>
          <p:cNvSpPr>
            <a:spLocks noGrp="1"/>
          </p:cNvSpPr>
          <p:nvPr>
            <p:ph type="sldNum" sz="quarter" idx="12"/>
          </p:nvPr>
        </p:nvSpPr>
        <p:spPr/>
        <p:txBody>
          <a:bodyPr/>
          <a:lstStyle/>
          <a:p>
            <a:pPr>
              <a:defRPr/>
            </a:pPr>
            <a:fld id="{D5C1A3EF-3CE8-434C-919B-36D3658B2F07}"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165642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1" y="274638"/>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9D99423-D7A7-4177-9EFC-F03D82EA6FAA}" type="datetime1">
              <a:rPr lang="en-GB" smtClean="0"/>
              <a:t>08/01/2019</a:t>
            </a:fld>
            <a:endParaRPr lang="en-GB"/>
          </a:p>
        </p:txBody>
      </p:sp>
      <p:sp>
        <p:nvSpPr>
          <p:cNvPr id="5" name="Footer Placeholder 4"/>
          <p:cNvSpPr>
            <a:spLocks noGrp="1"/>
          </p:cNvSpPr>
          <p:nvPr>
            <p:ph type="ftr" sz="quarter" idx="11"/>
          </p:nvPr>
        </p:nvSpPr>
        <p:spPr/>
        <p:txBody>
          <a:bodyPr/>
          <a:lstStyle/>
          <a:p>
            <a:pPr>
              <a:defRPr/>
            </a:pPr>
            <a:r>
              <a:rPr lang="nl-NL"/>
              <a:t>Van Walt Ltd - Monitoring Your Needs</a:t>
            </a:r>
          </a:p>
        </p:txBody>
      </p:sp>
      <p:sp>
        <p:nvSpPr>
          <p:cNvPr id="6" name="Slide Number Placeholder 5"/>
          <p:cNvSpPr>
            <a:spLocks noGrp="1"/>
          </p:cNvSpPr>
          <p:nvPr>
            <p:ph type="sldNum" sz="quarter" idx="12"/>
          </p:nvPr>
        </p:nvSpPr>
        <p:spPr/>
        <p:txBody>
          <a:bodyPr/>
          <a:lstStyle/>
          <a:p>
            <a:pPr>
              <a:defRPr/>
            </a:pPr>
            <a:fld id="{C22AFE15-2EF9-41EF-8E3A-F284A434FDCF}"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2766921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68994" name="Rectangle 2"/>
          <p:cNvSpPr>
            <a:spLocks noGrp="1" noChangeArrowheads="1"/>
          </p:cNvSpPr>
          <p:nvPr>
            <p:ph type="ctrTitle"/>
          </p:nvPr>
        </p:nvSpPr>
        <p:spPr>
          <a:xfrm>
            <a:off x="662121" y="3213100"/>
            <a:ext cx="8585200" cy="914400"/>
          </a:xfrm>
        </p:spPr>
        <p:txBody>
          <a:bodyPr/>
          <a:lstStyle>
            <a:lvl1pPr>
              <a:defRPr>
                <a:solidFill>
                  <a:srgbClr val="4378B5"/>
                </a:solidFill>
              </a:defRPr>
            </a:lvl1pPr>
          </a:lstStyle>
          <a:p>
            <a:r>
              <a:rPr lang="nl-NL"/>
              <a:t>Click to edit Master title style</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5777" tIns="47889" rIns="95777" bIns="47889"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5777" tIns="47889" rIns="95777" bIns="478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0"/>
            <a:ext cx="2311400" cy="365125"/>
          </a:xfrm>
          <a:prstGeom prst="rect">
            <a:avLst/>
          </a:prstGeom>
        </p:spPr>
        <p:txBody>
          <a:bodyPr vert="horz" lIns="95777" tIns="47889" rIns="95777" bIns="47889" rtlCol="0" anchor="ctr"/>
          <a:lstStyle>
            <a:lvl1pPr algn="l">
              <a:defRPr sz="1200">
                <a:solidFill>
                  <a:schemeClr val="tx1">
                    <a:tint val="75000"/>
                  </a:schemeClr>
                </a:solidFill>
              </a:defRPr>
            </a:lvl1pPr>
          </a:lstStyle>
          <a:p>
            <a:fld id="{FD3C63C6-B7E2-4058-A380-245711921ECE}" type="datetime1">
              <a:rPr lang="en-GB" smtClean="0"/>
              <a:t>08/01/2019</a:t>
            </a:fld>
            <a:endParaRPr lang="en-GB"/>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5777" tIns="47889" rIns="95777" bIns="47889" rtlCol="0" anchor="ctr"/>
          <a:lstStyle>
            <a:lvl1pPr algn="ctr">
              <a:defRPr sz="1200">
                <a:solidFill>
                  <a:schemeClr val="tx1">
                    <a:tint val="75000"/>
                  </a:schemeClr>
                </a:solidFill>
              </a:defRPr>
            </a:lvl1pPr>
          </a:lstStyle>
          <a:p>
            <a:pPr>
              <a:defRPr/>
            </a:pPr>
            <a:r>
              <a:rPr lang="nl-NL"/>
              <a:t>Van Walt Ltd - Monitoring Your Needs</a:t>
            </a:r>
            <a:endParaRPr lang="nl-NL" dirty="0"/>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5777" tIns="47889" rIns="95777" bIns="47889" rtlCol="0" anchor="ctr"/>
          <a:lstStyle>
            <a:lvl1pPr algn="r">
              <a:defRPr sz="1200">
                <a:solidFill>
                  <a:schemeClr val="tx1">
                    <a:tint val="75000"/>
                  </a:schemeClr>
                </a:solidFill>
              </a:defRPr>
            </a:lvl1pPr>
          </a:lstStyle>
          <a:p>
            <a:pPr>
              <a:defRPr/>
            </a:pPr>
            <a:fld id="{9AC1505A-DE1E-4646-9B3A-7A3466021049}" type="slidenum">
              <a:rPr lang="nl-NL" smtClean="0"/>
              <a:pPr>
                <a:defRPr/>
              </a:pPr>
              <a:t>‹#›</a:t>
            </a:fld>
            <a:endParaRPr lang="nl-NL">
              <a:solidFill>
                <a:srgbClr val="B0D892"/>
              </a:solidFill>
            </a:endParaRPr>
          </a:p>
        </p:txBody>
      </p:sp>
    </p:spTree>
    <p:extLst>
      <p:ext uri="{BB962C8B-B14F-4D97-AF65-F5344CB8AC3E}">
        <p14:creationId xmlns:p14="http://schemas.microsoft.com/office/powerpoint/2010/main" val="408723255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hf sldNum="0" hdr="0" ftr="0" dt="0"/>
  <p:txStyles>
    <p:titleStyle>
      <a:lvl1pPr algn="ctr" defTabSz="957882" rtl="0" eaLnBrk="1" latinLnBrk="0" hangingPunct="1">
        <a:spcBef>
          <a:spcPct val="0"/>
        </a:spcBef>
        <a:buNone/>
        <a:defRPr sz="4600" kern="1200">
          <a:solidFill>
            <a:schemeClr val="tx1"/>
          </a:solidFill>
          <a:latin typeface="+mj-lt"/>
          <a:ea typeface="+mj-ea"/>
          <a:cs typeface="+mj-cs"/>
        </a:defRPr>
      </a:lvl1pPr>
    </p:titleStyle>
    <p:bodyStyle>
      <a:lvl1pPr marL="359205" indent="-359205" algn="l" defTabSz="957882"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78279" indent="-299338" algn="l" defTabSz="957882"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97352" indent="-239470" algn="l" defTabSz="95788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676293"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5234"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4174"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3115"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2056"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996" indent="-239470" algn="l" defTabSz="957882"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7882" rtl="0" eaLnBrk="1" latinLnBrk="0" hangingPunct="1">
        <a:defRPr sz="1800" kern="1200">
          <a:solidFill>
            <a:schemeClr val="tx1"/>
          </a:solidFill>
          <a:latin typeface="+mn-lt"/>
          <a:ea typeface="+mn-ea"/>
          <a:cs typeface="+mn-cs"/>
        </a:defRPr>
      </a:lvl1pPr>
      <a:lvl2pPr marL="478941" algn="l" defTabSz="957882" rtl="0" eaLnBrk="1" latinLnBrk="0" hangingPunct="1">
        <a:defRPr sz="1800" kern="1200">
          <a:solidFill>
            <a:schemeClr val="tx1"/>
          </a:solidFill>
          <a:latin typeface="+mn-lt"/>
          <a:ea typeface="+mn-ea"/>
          <a:cs typeface="+mn-cs"/>
        </a:defRPr>
      </a:lvl2pPr>
      <a:lvl3pPr marL="957882" algn="l" defTabSz="957882" rtl="0" eaLnBrk="1" latinLnBrk="0" hangingPunct="1">
        <a:defRPr sz="1800" kern="1200">
          <a:solidFill>
            <a:schemeClr val="tx1"/>
          </a:solidFill>
          <a:latin typeface="+mn-lt"/>
          <a:ea typeface="+mn-ea"/>
          <a:cs typeface="+mn-cs"/>
        </a:defRPr>
      </a:lvl3pPr>
      <a:lvl4pPr marL="1436823" algn="l" defTabSz="957882" rtl="0" eaLnBrk="1" latinLnBrk="0" hangingPunct="1">
        <a:defRPr sz="1800" kern="1200">
          <a:solidFill>
            <a:schemeClr val="tx1"/>
          </a:solidFill>
          <a:latin typeface="+mn-lt"/>
          <a:ea typeface="+mn-ea"/>
          <a:cs typeface="+mn-cs"/>
        </a:defRPr>
      </a:lvl4pPr>
      <a:lvl5pPr marL="1915764" algn="l" defTabSz="957882" rtl="0" eaLnBrk="1" latinLnBrk="0" hangingPunct="1">
        <a:defRPr sz="1800" kern="1200">
          <a:solidFill>
            <a:schemeClr val="tx1"/>
          </a:solidFill>
          <a:latin typeface="+mn-lt"/>
          <a:ea typeface="+mn-ea"/>
          <a:cs typeface="+mn-cs"/>
        </a:defRPr>
      </a:lvl5pPr>
      <a:lvl6pPr marL="2394704" algn="l" defTabSz="957882" rtl="0" eaLnBrk="1" latinLnBrk="0" hangingPunct="1">
        <a:defRPr sz="1800" kern="1200">
          <a:solidFill>
            <a:schemeClr val="tx1"/>
          </a:solidFill>
          <a:latin typeface="+mn-lt"/>
          <a:ea typeface="+mn-ea"/>
          <a:cs typeface="+mn-cs"/>
        </a:defRPr>
      </a:lvl6pPr>
      <a:lvl7pPr marL="2873644" algn="l" defTabSz="957882" rtl="0" eaLnBrk="1" latinLnBrk="0" hangingPunct="1">
        <a:defRPr sz="1800" kern="1200">
          <a:solidFill>
            <a:schemeClr val="tx1"/>
          </a:solidFill>
          <a:latin typeface="+mn-lt"/>
          <a:ea typeface="+mn-ea"/>
          <a:cs typeface="+mn-cs"/>
        </a:defRPr>
      </a:lvl7pPr>
      <a:lvl8pPr marL="3352585" algn="l" defTabSz="957882" rtl="0" eaLnBrk="1" latinLnBrk="0" hangingPunct="1">
        <a:defRPr sz="1800" kern="1200">
          <a:solidFill>
            <a:schemeClr val="tx1"/>
          </a:solidFill>
          <a:latin typeface="+mn-lt"/>
          <a:ea typeface="+mn-ea"/>
          <a:cs typeface="+mn-cs"/>
        </a:defRPr>
      </a:lvl8pPr>
      <a:lvl9pPr marL="3831526" algn="l" defTabSz="9578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emf"/><Relationship Id="rId5" Type="http://schemas.openxmlformats.org/officeDocument/2006/relationships/image" Target="../media/image15.JP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480" y="332656"/>
            <a:ext cx="2368296" cy="460248"/>
          </a:xfrm>
          <a:prstGeom prst="rect">
            <a:avLst/>
          </a:prstGeom>
        </p:spPr>
      </p:pic>
      <p:cxnSp>
        <p:nvCxnSpPr>
          <p:cNvPr id="5" name="Straight Connector 4"/>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784648" y="2924944"/>
            <a:ext cx="7488832" cy="1508105"/>
          </a:xfrm>
          <a:prstGeom prst="rect">
            <a:avLst/>
          </a:prstGeom>
          <a:noFill/>
        </p:spPr>
        <p:txBody>
          <a:bodyPr wrap="square" rtlCol="0">
            <a:spAutoFit/>
          </a:bodyPr>
          <a:lstStyle/>
          <a:p>
            <a:pPr algn="l"/>
            <a:r>
              <a:rPr lang="en-GB" sz="4400" b="1" dirty="0">
                <a:solidFill>
                  <a:schemeClr val="bg1"/>
                </a:solidFill>
                <a:latin typeface="Century Gothic" panose="020B0502020202020204" pitchFamily="34" charset="0"/>
              </a:rPr>
              <a:t>Van Walt Ltd</a:t>
            </a:r>
          </a:p>
          <a:p>
            <a:pPr algn="l"/>
            <a:r>
              <a:rPr lang="en-GB" sz="3200" dirty="0">
                <a:solidFill>
                  <a:schemeClr val="bg1"/>
                </a:solidFill>
                <a:latin typeface="Century Gothic" panose="020B0502020202020204" pitchFamily="34" charset="0"/>
              </a:rPr>
              <a:t>Soil &amp; Groundwater Monitoring</a:t>
            </a:r>
          </a:p>
        </p:txBody>
      </p:sp>
    </p:spTree>
    <p:extLst>
      <p:ext uri="{BB962C8B-B14F-4D97-AF65-F5344CB8AC3E}">
        <p14:creationId xmlns:p14="http://schemas.microsoft.com/office/powerpoint/2010/main" val="2219393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906000" cy="837312"/>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5777" tIns="47889" rIns="95777" bIns="47889" spcCol="0"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480" y="188532"/>
            <a:ext cx="2368296" cy="460248"/>
          </a:xfrm>
          <a:prstGeom prst="rect">
            <a:avLst/>
          </a:prstGeom>
        </p:spPr>
      </p:pic>
      <p:cxnSp>
        <p:nvCxnSpPr>
          <p:cNvPr id="6" name="Straight Connector 5"/>
          <p:cNvCxnSpPr/>
          <p:nvPr/>
        </p:nvCxnSpPr>
        <p:spPr>
          <a:xfrm>
            <a:off x="0" y="884533"/>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72480" y="1124744"/>
            <a:ext cx="9145016" cy="6055504"/>
          </a:xfrm>
          <a:prstGeom prst="rect">
            <a:avLst/>
          </a:prstGeom>
        </p:spPr>
        <p:txBody>
          <a:bodyPr wrap="square">
            <a:spAutoFit/>
          </a:bodyPr>
          <a:lstStyle/>
          <a:p>
            <a:pPr algn="l"/>
            <a:r>
              <a:rPr lang="en-GB" sz="2400" b="1" dirty="0">
                <a:solidFill>
                  <a:schemeClr val="tx1"/>
                </a:solidFill>
                <a:latin typeface="Century Gothic" panose="020B0502020202020204" pitchFamily="34" charset="0"/>
              </a:rPr>
              <a:t>About Van Walt</a:t>
            </a:r>
          </a:p>
          <a:p>
            <a:pPr algn="l"/>
            <a:endParaRPr lang="en-GB" sz="1200" b="1" dirty="0">
              <a:solidFill>
                <a:schemeClr val="tx1"/>
              </a:solidFill>
              <a:latin typeface="Century Gothic" panose="020B0502020202020204" pitchFamily="34" charset="0"/>
            </a:endParaRPr>
          </a:p>
          <a:p>
            <a:pPr algn="l" fontAlgn="auto">
              <a:spcAft>
                <a:spcPts val="0"/>
              </a:spcAft>
            </a:pPr>
            <a:r>
              <a:rPr lang="en-GB" sz="1600" dirty="0">
                <a:solidFill>
                  <a:schemeClr val="tx1"/>
                </a:solidFill>
                <a:latin typeface="Century Gothic" panose="020B0502020202020204" pitchFamily="34" charset="0"/>
              </a:rPr>
              <a:t>Van Walt is a long established family business that supplies environmental research and monitoring equipment to rent or </a:t>
            </a:r>
            <a:r>
              <a:rPr lang="en-GB" sz="1600" dirty="0" smtClean="0">
                <a:solidFill>
                  <a:schemeClr val="tx1"/>
                </a:solidFill>
                <a:latin typeface="Century Gothic" panose="020B0502020202020204" pitchFamily="34" charset="0"/>
              </a:rPr>
              <a:t>purchase</a:t>
            </a:r>
            <a:endParaRPr lang="en-GB" sz="1600" dirty="0">
              <a:solidFill>
                <a:schemeClr val="tx1"/>
              </a:solidFill>
              <a:latin typeface="Century Gothic" panose="020B0502020202020204" pitchFamily="34" charset="0"/>
            </a:endParaRPr>
          </a:p>
          <a:p>
            <a:pPr algn="l" fontAlgn="auto">
              <a:spcAft>
                <a:spcPts val="0"/>
              </a:spcAft>
            </a:pPr>
            <a:r>
              <a:rPr lang="en-GB" sz="1600" dirty="0" smtClean="0">
                <a:solidFill>
                  <a:schemeClr val="tx1"/>
                </a:solidFill>
                <a:latin typeface="Century Gothic" panose="020B0502020202020204" pitchFamily="34" charset="0"/>
              </a:rPr>
              <a:t> Three </a:t>
            </a:r>
            <a:r>
              <a:rPr lang="en-GB" sz="1600" dirty="0">
                <a:solidFill>
                  <a:schemeClr val="tx1"/>
                </a:solidFill>
                <a:latin typeface="Century Gothic" panose="020B0502020202020204" pitchFamily="34" charset="0"/>
              </a:rPr>
              <a:t>diverse locations – UK, Spain, New Zealand</a:t>
            </a:r>
          </a:p>
          <a:p>
            <a:pPr algn="l"/>
            <a:endParaRPr lang="en-GB" sz="1600" dirty="0">
              <a:solidFill>
                <a:schemeClr val="tx1"/>
              </a:solidFill>
              <a:latin typeface="Century Gothic" panose="020B0502020202020204" pitchFamily="34" charset="0"/>
            </a:endParaRPr>
          </a:p>
          <a:p>
            <a:pPr algn="l"/>
            <a:r>
              <a:rPr lang="en-GB" sz="1600" dirty="0">
                <a:solidFill>
                  <a:schemeClr val="tx1"/>
                </a:solidFill>
                <a:latin typeface="Century Gothic" panose="020B0502020202020204" pitchFamily="34" charset="0"/>
              </a:rPr>
              <a:t>We specialise in:</a:t>
            </a:r>
          </a:p>
          <a:p>
            <a:pPr algn="l"/>
            <a:endParaRPr lang="en-GB" sz="1600" dirty="0">
              <a:solidFill>
                <a:schemeClr val="tx1"/>
              </a:solidFill>
              <a:latin typeface="Century Gothic" panose="020B0502020202020204" pitchFamily="34" charset="0"/>
            </a:endParaRPr>
          </a:p>
          <a:p>
            <a:pPr marL="171450" indent="-171450" algn="l" fontAlgn="auto">
              <a:spcBef>
                <a:spcPts val="0"/>
              </a:spcBef>
              <a:spcAft>
                <a:spcPts val="0"/>
              </a:spcAft>
              <a:buFont typeface="Arial" panose="020B0604020202020204" pitchFamily="34" charset="0"/>
              <a:buChar char="•"/>
            </a:pPr>
            <a:r>
              <a:rPr lang="en-GB" sz="1600" dirty="0">
                <a:solidFill>
                  <a:schemeClr val="tx1"/>
                </a:solidFill>
                <a:latin typeface="Century Gothic" panose="020B0502020202020204" pitchFamily="34" charset="0"/>
              </a:rPr>
              <a:t>Groundwater Monitoring Equipment</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Water Level </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Water Quality </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Soil &amp; Sediment Sampling</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Soil Moisture </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Window Sampling Systems</a:t>
            </a:r>
          </a:p>
          <a:p>
            <a:pPr marL="171450" indent="-171450" algn="l" fontAlgn="auto">
              <a:spcAft>
                <a:spcPts val="0"/>
              </a:spcAft>
              <a:buFont typeface="Arial" panose="020B0604020202020204" pitchFamily="34" charset="0"/>
              <a:buChar char="•"/>
            </a:pPr>
            <a:r>
              <a:rPr lang="en-GB" sz="1600" dirty="0">
                <a:solidFill>
                  <a:schemeClr val="tx1"/>
                </a:solidFill>
                <a:latin typeface="Century Gothic" panose="020B0502020202020204" pitchFamily="34" charset="0"/>
              </a:rPr>
              <a:t>Telemetry</a:t>
            </a:r>
          </a:p>
          <a:p>
            <a:pPr algn="l"/>
            <a:endParaRPr lang="en-GB" sz="1100" b="1" dirty="0"/>
          </a:p>
          <a:p>
            <a:pPr algn="l"/>
            <a:endParaRPr lang="en-GB" sz="1100" dirty="0"/>
          </a:p>
          <a:p>
            <a:pPr algn="l"/>
            <a:endParaRPr lang="en-GB" sz="11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2920" y="4772297"/>
            <a:ext cx="2472174" cy="186334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3554" y="2805946"/>
            <a:ext cx="3024336" cy="2023425"/>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97216" y="4797152"/>
            <a:ext cx="2757013" cy="1838495"/>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0361" y="2964172"/>
            <a:ext cx="2482339" cy="1706975"/>
          </a:xfrm>
          <a:prstGeom prst="rect">
            <a:avLst/>
          </a:prstGeom>
        </p:spPr>
      </p:pic>
    </p:spTree>
    <p:extLst>
      <p:ext uri="{BB962C8B-B14F-4D97-AF65-F5344CB8AC3E}">
        <p14:creationId xmlns:p14="http://schemas.microsoft.com/office/powerpoint/2010/main" val="93481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906000" cy="837312"/>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5777" tIns="47889" rIns="95777" bIns="47889" spcCol="0"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480" y="188532"/>
            <a:ext cx="2368296" cy="460248"/>
          </a:xfrm>
          <a:prstGeom prst="rect">
            <a:avLst/>
          </a:prstGeom>
        </p:spPr>
      </p:pic>
      <p:cxnSp>
        <p:nvCxnSpPr>
          <p:cNvPr id="6" name="Straight Connector 5"/>
          <p:cNvCxnSpPr/>
          <p:nvPr/>
        </p:nvCxnSpPr>
        <p:spPr>
          <a:xfrm>
            <a:off x="0" y="884533"/>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72480" y="1173048"/>
            <a:ext cx="9217024" cy="6440225"/>
          </a:xfrm>
          <a:prstGeom prst="rect">
            <a:avLst/>
          </a:prstGeom>
        </p:spPr>
        <p:txBody>
          <a:bodyPr wrap="square">
            <a:spAutoFit/>
          </a:bodyPr>
          <a:lstStyle/>
          <a:p>
            <a:pPr algn="l"/>
            <a:r>
              <a:rPr lang="en-GB" sz="2400" b="1" dirty="0">
                <a:solidFill>
                  <a:schemeClr val="tx1"/>
                </a:solidFill>
                <a:latin typeface="Century Gothic" panose="020B0502020202020204" pitchFamily="34" charset="0"/>
              </a:rPr>
              <a:t>Customers</a:t>
            </a:r>
          </a:p>
          <a:p>
            <a:pPr algn="l" fontAlgn="auto">
              <a:spcAft>
                <a:spcPts val="0"/>
              </a:spcAft>
            </a:pPr>
            <a:endParaRPr lang="en-GB" sz="1400" b="1" dirty="0">
              <a:solidFill>
                <a:schemeClr val="tx1"/>
              </a:solidFill>
              <a:latin typeface="Century Gothic" panose="020B0502020202020204" pitchFamily="34" charset="0"/>
            </a:endParaRP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Environment Agency</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County Councils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Universities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Environmental Consultancies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Archaeologists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Infrastructure Engineers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Government Departments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Research Institutes</a:t>
            </a:r>
          </a:p>
          <a:p>
            <a:pPr marL="285750" indent="-285750" algn="l" fontAlgn="auto">
              <a:spcAft>
                <a:spcPts val="0"/>
              </a:spcAft>
              <a:buFont typeface="Arial" panose="020B0604020202020204" pitchFamily="34" charset="0"/>
              <a:buChar char="•"/>
            </a:pPr>
            <a:r>
              <a:rPr lang="en-GB" sz="1800" dirty="0">
                <a:solidFill>
                  <a:schemeClr val="tx1"/>
                </a:solidFill>
                <a:latin typeface="Century Gothic" panose="020B0502020202020204" pitchFamily="34" charset="0"/>
              </a:rPr>
              <a:t>Charities</a:t>
            </a:r>
          </a:p>
          <a:p>
            <a:pPr algn="l" fontAlgn="auto">
              <a:spcAft>
                <a:spcPts val="0"/>
              </a:spcAft>
            </a:pPr>
            <a:endParaRPr lang="en-GB" sz="1800" dirty="0">
              <a:solidFill>
                <a:schemeClr val="tx1"/>
              </a:solidFill>
              <a:latin typeface="Century Gothic" panose="020B0502020202020204" pitchFamily="34" charset="0"/>
            </a:endParaRPr>
          </a:p>
          <a:p>
            <a:pPr algn="l" fontAlgn="auto">
              <a:spcAft>
                <a:spcPts val="0"/>
              </a:spcAft>
            </a:pPr>
            <a:r>
              <a:rPr lang="en-GB" sz="1800" dirty="0">
                <a:solidFill>
                  <a:schemeClr val="tx1"/>
                </a:solidFill>
                <a:latin typeface="Century Gothic" panose="020B0502020202020204" pitchFamily="34" charset="0"/>
              </a:rPr>
              <a:t>Across 3 x markets</a:t>
            </a:r>
          </a:p>
          <a:p>
            <a:pPr algn="l" fontAlgn="auto">
              <a:spcAft>
                <a:spcPts val="0"/>
              </a:spcAft>
            </a:pPr>
            <a:endParaRPr lang="en-GB" sz="1400" b="1" dirty="0">
              <a:solidFill>
                <a:schemeClr val="tx1"/>
              </a:solidFill>
              <a:latin typeface="Century Gothic" panose="020B0502020202020204" pitchFamily="34" charset="0"/>
            </a:endParaRPr>
          </a:p>
          <a:p>
            <a:pPr algn="l"/>
            <a:endParaRPr lang="en-GB" sz="1100" b="1" dirty="0"/>
          </a:p>
          <a:p>
            <a:pPr algn="l"/>
            <a:endParaRPr lang="en-GB" sz="1100" dirty="0"/>
          </a:p>
          <a:p>
            <a:pPr algn="l"/>
            <a:endParaRPr lang="en-GB" sz="1100" dirty="0"/>
          </a:p>
        </p:txBody>
      </p:sp>
      <p:pic>
        <p:nvPicPr>
          <p:cNvPr id="4" name="Picture 3">
            <a:extLst>
              <a:ext uri="{FF2B5EF4-FFF2-40B4-BE49-F238E27FC236}">
                <a16:creationId xmlns:a16="http://schemas.microsoft.com/office/drawing/2014/main" xmlns="" id="{8444BC8E-3F68-4D14-8418-13C7D0B0DF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1112" y="1201460"/>
            <a:ext cx="3627715" cy="2417872"/>
          </a:xfrm>
          <a:prstGeom prst="rect">
            <a:avLst/>
          </a:prstGeom>
        </p:spPr>
      </p:pic>
      <p:pic>
        <p:nvPicPr>
          <p:cNvPr id="8" name="Picture 7">
            <a:extLst>
              <a:ext uri="{FF2B5EF4-FFF2-40B4-BE49-F238E27FC236}">
                <a16:creationId xmlns:a16="http://schemas.microsoft.com/office/drawing/2014/main" xmlns="" id="{29D7A706-B2EB-4BF2-B20F-2A1DFBAB9A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8165" y="4048964"/>
            <a:ext cx="3627716" cy="2419686"/>
          </a:xfrm>
          <a:prstGeom prst="rect">
            <a:avLst/>
          </a:prstGeom>
        </p:spPr>
      </p:pic>
    </p:spTree>
    <p:extLst>
      <p:ext uri="{BB962C8B-B14F-4D97-AF65-F5344CB8AC3E}">
        <p14:creationId xmlns:p14="http://schemas.microsoft.com/office/powerpoint/2010/main" val="400010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200472" y="202223"/>
            <a:ext cx="9505056" cy="6066692"/>
          </a:xfrm>
          <a:prstGeom prst="rect">
            <a:avLst/>
          </a:prstGeom>
          <a:noFill/>
          <a:ln w="38100">
            <a:solidFill>
              <a:srgbClr val="1A37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5" name="Subtitle 4"/>
          <p:cNvSpPr>
            <a:spLocks noGrp="1"/>
          </p:cNvSpPr>
          <p:nvPr>
            <p:ph type="subTitle" idx="4294967295"/>
          </p:nvPr>
        </p:nvSpPr>
        <p:spPr>
          <a:xfrm>
            <a:off x="519793" y="3501008"/>
            <a:ext cx="8866414" cy="1243012"/>
          </a:xfrm>
        </p:spPr>
        <p:txBody>
          <a:bodyPr>
            <a:normAutofit/>
          </a:bodyPr>
          <a:lstStyle/>
          <a:p>
            <a:pPr marL="0" indent="0" algn="ctr">
              <a:buNone/>
            </a:pPr>
            <a:r>
              <a:rPr lang="en-GB" dirty="0">
                <a:solidFill>
                  <a:schemeClr val="bg1"/>
                </a:solidFill>
                <a:latin typeface="Century Gothic" panose="020B0502020202020204" pitchFamily="34" charset="0"/>
              </a:rPr>
              <a:t>Soil Moisture</a:t>
            </a:r>
          </a:p>
        </p:txBody>
      </p:sp>
      <p:pic>
        <p:nvPicPr>
          <p:cNvPr id="17" name="Picture 16">
            <a:extLst>
              <a:ext uri="{FF2B5EF4-FFF2-40B4-BE49-F238E27FC236}">
                <a16:creationId xmlns:a16="http://schemas.microsoft.com/office/drawing/2014/main" xmlns="" id="{6AE22CEE-8D6F-4687-B913-0C098DCF6B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504" y="1576508"/>
            <a:ext cx="3763686" cy="1010465"/>
          </a:xfrm>
          <a:prstGeom prst="rect">
            <a:avLst/>
          </a:prstGeom>
        </p:spPr>
      </p:pic>
    </p:spTree>
    <p:extLst>
      <p:ext uri="{BB962C8B-B14F-4D97-AF65-F5344CB8AC3E}">
        <p14:creationId xmlns:p14="http://schemas.microsoft.com/office/powerpoint/2010/main" val="2844930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906000" cy="837312"/>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5777" tIns="47889" rIns="95777" bIns="47889" spcCol="0"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480" y="188532"/>
            <a:ext cx="2368296" cy="460248"/>
          </a:xfrm>
          <a:prstGeom prst="rect">
            <a:avLst/>
          </a:prstGeom>
        </p:spPr>
      </p:pic>
      <p:cxnSp>
        <p:nvCxnSpPr>
          <p:cNvPr id="6" name="Straight Connector 5"/>
          <p:cNvCxnSpPr/>
          <p:nvPr/>
        </p:nvCxnSpPr>
        <p:spPr>
          <a:xfrm>
            <a:off x="0" y="884533"/>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00472" y="1124744"/>
            <a:ext cx="9506489" cy="5262979"/>
          </a:xfrm>
          <a:prstGeom prst="rect">
            <a:avLst/>
          </a:prstGeom>
        </p:spPr>
        <p:txBody>
          <a:bodyPr wrap="square">
            <a:spAutoFit/>
          </a:bodyPr>
          <a:lstStyle/>
          <a:p>
            <a:pPr algn="l"/>
            <a:r>
              <a:rPr lang="en-GB" sz="1600" b="1" dirty="0">
                <a:solidFill>
                  <a:schemeClr val="tx1"/>
                </a:solidFill>
                <a:latin typeface="Century Gothic" panose="020B0502020202020204" pitchFamily="34" charset="0"/>
              </a:rPr>
              <a:t>Soil Moisture Overview </a:t>
            </a:r>
            <a:endParaRPr lang="en-GB" sz="1600" dirty="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endParaRPr lang="en-GB" sz="1600" dirty="0" smtClean="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endParaRPr lang="en-GB" sz="1600" dirty="0" smtClean="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a:p>
            <a:pPr algn="l"/>
            <a:r>
              <a:rPr lang="en-GB" sz="1600" b="1" dirty="0" smtClean="0">
                <a:solidFill>
                  <a:schemeClr val="tx1"/>
                </a:solidFill>
                <a:latin typeface="Century Gothic" panose="020B0502020202020204" pitchFamily="34" charset="0"/>
              </a:rPr>
              <a:t>Soil </a:t>
            </a:r>
            <a:r>
              <a:rPr lang="en-GB" sz="1600" b="1" dirty="0">
                <a:solidFill>
                  <a:schemeClr val="tx1"/>
                </a:solidFill>
                <a:latin typeface="Century Gothic" panose="020B0502020202020204" pitchFamily="34" charset="0"/>
              </a:rPr>
              <a:t>Moisture probes </a:t>
            </a:r>
            <a:r>
              <a:rPr lang="en-GB" sz="1600" dirty="0">
                <a:solidFill>
                  <a:schemeClr val="tx1"/>
                </a:solidFill>
                <a:latin typeface="Century Gothic" panose="020B0502020202020204" pitchFamily="34" charset="0"/>
              </a:rPr>
              <a:t>can be used to estimate the amount of stored water in a profile or how much irrigation is required to reach a desired amount of saturation. </a:t>
            </a:r>
          </a:p>
          <a:p>
            <a:pPr algn="l"/>
            <a:endParaRPr lang="en-US" sz="1600" dirty="0">
              <a:solidFill>
                <a:schemeClr val="tx1"/>
              </a:solidFill>
              <a:latin typeface="Century Gothic" panose="020B0502020202020204" pitchFamily="34" charset="0"/>
            </a:endParaRPr>
          </a:p>
          <a:p>
            <a:pPr algn="l"/>
            <a:r>
              <a:rPr lang="en-GB" sz="1600" b="1" dirty="0">
                <a:solidFill>
                  <a:schemeClr val="tx1"/>
                </a:solidFill>
                <a:latin typeface="Century Gothic" panose="020B0502020202020204" pitchFamily="34" charset="0"/>
              </a:rPr>
              <a:t>How it works:</a:t>
            </a:r>
          </a:p>
          <a:p>
            <a:pPr algn="l"/>
            <a:r>
              <a:rPr lang="en-GB" sz="1600" dirty="0">
                <a:solidFill>
                  <a:schemeClr val="tx1"/>
                </a:solidFill>
                <a:latin typeface="Century Gothic" panose="020B0502020202020204" pitchFamily="34" charset="0"/>
              </a:rPr>
              <a:t>The buried probe sends electrical signals into the soil, measures the responses, and relays this information to a data logger</a:t>
            </a:r>
          </a:p>
        </p:txBody>
      </p:sp>
      <p:pic>
        <p:nvPicPr>
          <p:cNvPr id="3" name="Picture 2"/>
          <p:cNvPicPr>
            <a:picLocks noChangeAspect="1"/>
          </p:cNvPicPr>
          <p:nvPr/>
        </p:nvPicPr>
        <p:blipFill>
          <a:blip r:embed="rId4"/>
          <a:stretch>
            <a:fillRect/>
          </a:stretch>
        </p:blipFill>
        <p:spPr>
          <a:xfrm>
            <a:off x="5601072" y="1906595"/>
            <a:ext cx="2343154" cy="1837562"/>
          </a:xfrm>
          <a:prstGeom prst="rect">
            <a:avLst/>
          </a:prstGeom>
        </p:spPr>
      </p:pic>
      <p:pic>
        <p:nvPicPr>
          <p:cNvPr id="4" name="Picture 3"/>
          <p:cNvPicPr>
            <a:picLocks noChangeAspect="1"/>
          </p:cNvPicPr>
          <p:nvPr/>
        </p:nvPicPr>
        <p:blipFill>
          <a:blip r:embed="rId5"/>
          <a:stretch>
            <a:fillRect/>
          </a:stretch>
        </p:blipFill>
        <p:spPr>
          <a:xfrm>
            <a:off x="2640776" y="1916832"/>
            <a:ext cx="2471662" cy="1827325"/>
          </a:xfrm>
          <a:prstGeom prst="rect">
            <a:avLst/>
          </a:prstGeom>
        </p:spPr>
      </p:pic>
    </p:spTree>
    <p:extLst>
      <p:ext uri="{BB962C8B-B14F-4D97-AF65-F5344CB8AC3E}">
        <p14:creationId xmlns:p14="http://schemas.microsoft.com/office/powerpoint/2010/main" val="2515349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16496" y="1875590"/>
            <a:ext cx="7560840" cy="3631763"/>
          </a:xfrm>
          <a:prstGeom prst="rect">
            <a:avLst/>
          </a:prstGeom>
        </p:spPr>
        <p:txBody>
          <a:bodyPr wrap="square">
            <a:spAutoFit/>
          </a:bodyPr>
          <a:lstStyle/>
          <a:p>
            <a:pPr marL="342900" lvl="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Measures soil moisture, salinity and temperature</a:t>
            </a:r>
          </a:p>
          <a:p>
            <a:pPr marL="342900" lvl="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Can remain in-situ indefinitely, or relocated and redeployed without worry</a:t>
            </a:r>
          </a:p>
          <a:p>
            <a:pPr marL="342900" lvl="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Ideal for remote locations, harsh environments and applications where data is critical</a:t>
            </a:r>
          </a:p>
          <a:p>
            <a:pPr marL="342900" lvl="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Available in both SDI-12 or RS485 </a:t>
            </a:r>
          </a:p>
          <a:p>
            <a:pPr marL="34290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5-year warranty</a:t>
            </a:r>
          </a:p>
          <a:p>
            <a:pPr marL="342900" lvl="0" indent="-342900" algn="l">
              <a:spcAft>
                <a:spcPts val="0"/>
              </a:spcAft>
              <a:buFont typeface="Symbol" panose="05050102010706020507" pitchFamily="18" charset="2"/>
              <a:buChar char=""/>
            </a:pPr>
            <a:r>
              <a:rPr lang="en-GB"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Rugged soil moisture sensor with patented technology - Dielectric Impedance</a:t>
            </a:r>
            <a:endParaRPr lang="en-GB" sz="20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xmlns="" id="{6B99BF43-6E3D-5E40-8F0B-61E48775E8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778" y="3140968"/>
            <a:ext cx="5389950" cy="1320538"/>
          </a:xfrm>
          <a:prstGeom prst="rect">
            <a:avLst/>
          </a:prstGeom>
          <a:scene3d>
            <a:camera prst="orthographicFront">
              <a:rot lat="0" lon="0" rev="5400000"/>
            </a:camera>
            <a:lightRig rig="threePt" dir="t"/>
          </a:scene3d>
        </p:spPr>
      </p:pic>
      <p:sp>
        <p:nvSpPr>
          <p:cNvPr id="4" name="Rectangle 3"/>
          <p:cNvSpPr/>
          <p:nvPr/>
        </p:nvSpPr>
        <p:spPr>
          <a:xfrm>
            <a:off x="7344658" y="307738"/>
            <a:ext cx="2288862" cy="461665"/>
          </a:xfrm>
          <a:prstGeom prst="rect">
            <a:avLst/>
          </a:prstGeom>
        </p:spPr>
        <p:txBody>
          <a:bodyPr wrap="square">
            <a:spAutoFit/>
          </a:bodyPr>
          <a:lstStyle/>
          <a:p>
            <a:r>
              <a:rPr lang="en-GB" sz="2400" b="1" dirty="0">
                <a:solidFill>
                  <a:schemeClr val="tx1"/>
                </a:solidFill>
                <a:latin typeface="Century Gothic" panose="020B0502020202020204" pitchFamily="34" charset="0"/>
              </a:rPr>
              <a:t>HydraProbe</a:t>
            </a:r>
          </a:p>
        </p:txBody>
      </p:sp>
    </p:spTree>
    <p:extLst>
      <p:ext uri="{BB962C8B-B14F-4D97-AF65-F5344CB8AC3E}">
        <p14:creationId xmlns:p14="http://schemas.microsoft.com/office/powerpoint/2010/main" val="184776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4488" y="1357535"/>
            <a:ext cx="3528392" cy="4801314"/>
          </a:xfrm>
          <a:prstGeom prst="rect">
            <a:avLst/>
          </a:prstGeom>
        </p:spPr>
        <p:txBody>
          <a:bodyPr wrap="square">
            <a:spAutoFit/>
          </a:bodyPr>
          <a:lstStyle/>
          <a:p>
            <a:pPr marL="342900" lvl="0" indent="-342900" algn="l">
              <a:spcAft>
                <a:spcPts val="0"/>
              </a:spcAft>
              <a:buFont typeface="Symbol" panose="05050102010706020507" pitchFamily="18" charset="2"/>
              <a:buChar char=""/>
            </a:pPr>
            <a:r>
              <a:rPr lang="en-GB" sz="17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The soil should be undisturbed</a:t>
            </a:r>
          </a:p>
          <a:p>
            <a:pPr marL="342900" lvl="0" indent="-342900" algn="l">
              <a:spcAft>
                <a:spcPts val="0"/>
              </a:spcAft>
              <a:buFont typeface="Symbol" panose="05050102010706020507" pitchFamily="18" charset="2"/>
              <a:buChar char=""/>
            </a:pPr>
            <a:r>
              <a:rPr lang="en-GB" sz="17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Base plate of the probe needs to be flush with the soil</a:t>
            </a:r>
          </a:p>
          <a:p>
            <a:pPr marL="342900" indent="-342900" algn="l">
              <a:spcAft>
                <a:spcPts val="0"/>
              </a:spcAft>
              <a:buFont typeface="Symbol" panose="05050102010706020507" pitchFamily="18" charset="2"/>
              <a:buChar char=""/>
            </a:pPr>
            <a:r>
              <a:rPr lang="en-GB" sz="17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It’s important to note that the soil that resides between the tine assembly is where the measurements are taken. If there is a void space in the soil between the tines, this will affect the readings</a:t>
            </a:r>
          </a:p>
          <a:p>
            <a:pPr marL="342900" indent="-342900" algn="l">
              <a:spcAft>
                <a:spcPts val="0"/>
              </a:spcAft>
              <a:buFont typeface="Symbol" panose="05050102010706020507" pitchFamily="18" charset="2"/>
              <a:buChar char=""/>
            </a:pPr>
            <a:r>
              <a:rPr lang="en-GB" sz="17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Installed horizontally into the wall of the survey pit </a:t>
            </a:r>
            <a:endParaRPr lang="en-GB" sz="1700" dirty="0" smtClean="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342900" indent="-342900" algn="l">
              <a:spcAft>
                <a:spcPts val="0"/>
              </a:spcAft>
              <a:buFont typeface="Symbol" panose="05050102010706020507" pitchFamily="18" charset="2"/>
              <a:buChar char=""/>
            </a:pPr>
            <a:r>
              <a:rPr lang="en-GB" sz="1700" dirty="0" smtClean="0">
                <a:solidFill>
                  <a:schemeClr val="tx1"/>
                </a:solidFill>
                <a:latin typeface="Century Gothic" panose="020B0502020202020204" pitchFamily="34" charset="0"/>
                <a:ea typeface="Calibri" panose="020F0502020204030204" pitchFamily="34" charset="0"/>
                <a:cs typeface="Times New Roman" panose="02020603050405020304" pitchFamily="18" charset="0"/>
              </a:rPr>
              <a:t>Avoid </a:t>
            </a:r>
            <a:r>
              <a:rPr lang="en-GB" sz="17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rocks and pebbles</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1153" y="1432859"/>
            <a:ext cx="3326994" cy="250377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5804" y="4126113"/>
            <a:ext cx="2772343" cy="2083030"/>
          </a:xfrm>
          <a:prstGeom prst="rect">
            <a:avLst/>
          </a:prstGeom>
        </p:spPr>
      </p:pic>
      <p:pic>
        <p:nvPicPr>
          <p:cNvPr id="11" name="Picture 10"/>
          <p:cNvPicPr>
            <a:picLocks noChangeAspect="1"/>
          </p:cNvPicPr>
          <p:nvPr/>
        </p:nvPicPr>
        <p:blipFill>
          <a:blip r:embed="rId6"/>
          <a:stretch>
            <a:fillRect/>
          </a:stretch>
        </p:blipFill>
        <p:spPr>
          <a:xfrm>
            <a:off x="3988234" y="1410512"/>
            <a:ext cx="2260910" cy="2526117"/>
          </a:xfrm>
          <a:prstGeom prst="rect">
            <a:avLst/>
          </a:prstGeom>
        </p:spPr>
      </p:pic>
      <p:pic>
        <p:nvPicPr>
          <p:cNvPr id="12" name="Picture 11" descr="PICT2291"/>
          <p:cNvPicPr>
            <a:picLocks noChangeAspect="1" noChangeArrowheads="1"/>
          </p:cNvPicPr>
          <p:nvPr/>
        </p:nvPicPr>
        <p:blipFill>
          <a:blip r:embed="rId7" cstate="print"/>
          <a:srcRect/>
          <a:stretch>
            <a:fillRect/>
          </a:stretch>
        </p:blipFill>
        <p:spPr bwMode="auto">
          <a:xfrm>
            <a:off x="3990707" y="4099325"/>
            <a:ext cx="2813089" cy="2109817"/>
          </a:xfrm>
          <a:prstGeom prst="rect">
            <a:avLst/>
          </a:prstGeom>
          <a:noFill/>
          <a:ln w="9525">
            <a:noFill/>
            <a:miter lim="800000"/>
            <a:headEnd/>
            <a:tailEnd/>
          </a:ln>
        </p:spPr>
      </p:pic>
      <p:sp>
        <p:nvSpPr>
          <p:cNvPr id="9" name="Rectangle 8"/>
          <p:cNvSpPr/>
          <p:nvPr/>
        </p:nvSpPr>
        <p:spPr>
          <a:xfrm>
            <a:off x="7799027" y="286273"/>
            <a:ext cx="1814827" cy="461665"/>
          </a:xfrm>
          <a:prstGeom prst="rect">
            <a:avLst/>
          </a:prstGeom>
        </p:spPr>
        <p:txBody>
          <a:bodyPr wrap="square">
            <a:spAutoFit/>
          </a:bodyPr>
          <a:lstStyle/>
          <a:p>
            <a:r>
              <a:rPr lang="en-GB" sz="2400" b="1" dirty="0">
                <a:solidFill>
                  <a:schemeClr val="tx1"/>
                </a:solidFill>
                <a:latin typeface="Century Gothic" panose="020B0502020202020204" pitchFamily="34" charset="0"/>
              </a:rPr>
              <a:t>Installation</a:t>
            </a:r>
          </a:p>
        </p:txBody>
      </p:sp>
    </p:spTree>
    <p:extLst>
      <p:ext uri="{BB962C8B-B14F-4D97-AF65-F5344CB8AC3E}">
        <p14:creationId xmlns:p14="http://schemas.microsoft.com/office/powerpoint/2010/main" val="342144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504728" y="1619323"/>
            <a:ext cx="7103614" cy="1015663"/>
          </a:xfrm>
          <a:prstGeom prst="rect">
            <a:avLst/>
          </a:prstGeom>
        </p:spPr>
        <p:txBody>
          <a:bodyPr wrap="square">
            <a:spAutoFit/>
          </a:bodyPr>
          <a:lstStyle/>
          <a:p>
            <a:pPr marL="342900" indent="-342900" algn="l">
              <a:buFont typeface="Arial" panose="020B0604020202020204" pitchFamily="34" charset="0"/>
              <a:buChar char="•"/>
            </a:pPr>
            <a:r>
              <a:rPr lang="en-GB" sz="2400" dirty="0">
                <a:solidFill>
                  <a:schemeClr val="tx1"/>
                </a:solidFill>
                <a:latin typeface="Century Gothic" panose="020B0502020202020204" pitchFamily="34" charset="0"/>
              </a:rPr>
              <a:t> HydraGO</a:t>
            </a:r>
          </a:p>
          <a:p>
            <a:pPr marL="342900" lvl="0" indent="-342900" algn="l">
              <a:buFont typeface="Arial" panose="020B0604020202020204" pitchFamily="34" charset="0"/>
              <a:buChar char="•"/>
            </a:pPr>
            <a:r>
              <a:rPr lang="en-GB" sz="2400" dirty="0">
                <a:solidFill>
                  <a:schemeClr val="tx1"/>
                </a:solidFill>
                <a:latin typeface="Century Gothic" panose="020B0502020202020204" pitchFamily="34" charset="0"/>
              </a:rPr>
              <a:t> HydraGO Field </a:t>
            </a:r>
            <a:r>
              <a:rPr lang="en-GB" sz="2400" dirty="0" smtClean="0">
                <a:solidFill>
                  <a:schemeClr val="tx1"/>
                </a:solidFill>
                <a:latin typeface="Century Gothic" panose="020B0502020202020204" pitchFamily="34" charset="0"/>
              </a:rPr>
              <a:t>Version</a:t>
            </a:r>
            <a:endPar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9" name="Picture 6" descr="Image result for Hydra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456825">
            <a:off x="-1319919" y="1277486"/>
            <a:ext cx="5164128" cy="51641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Hydra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9395" y="3434609"/>
            <a:ext cx="3220628" cy="2830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xmlns="" id="{D981F41D-24B7-4009-B0A0-13844A173C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1192" y="3429000"/>
            <a:ext cx="3226978" cy="3103278"/>
          </a:xfrm>
          <a:prstGeom prst="rect">
            <a:avLst/>
          </a:prstGeom>
        </p:spPr>
      </p:pic>
      <p:sp>
        <p:nvSpPr>
          <p:cNvPr id="4" name="Rectangle 3"/>
          <p:cNvSpPr/>
          <p:nvPr/>
        </p:nvSpPr>
        <p:spPr>
          <a:xfrm>
            <a:off x="6825208" y="286272"/>
            <a:ext cx="2783134" cy="461665"/>
          </a:xfrm>
          <a:prstGeom prst="rect">
            <a:avLst/>
          </a:prstGeom>
        </p:spPr>
        <p:txBody>
          <a:bodyPr wrap="none">
            <a:spAutoFit/>
          </a:bodyPr>
          <a:lstStyle/>
          <a:p>
            <a:pPr algn="l"/>
            <a:r>
              <a:rPr lang="en-GB" sz="2400" b="1" dirty="0">
                <a:solidFill>
                  <a:schemeClr val="tx1"/>
                </a:solidFill>
                <a:latin typeface="Century Gothic" panose="020B0502020202020204" pitchFamily="34" charset="0"/>
              </a:rPr>
              <a:t>Portable solutions</a:t>
            </a:r>
            <a:endParaRPr lang="en-GB" sz="24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46901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47291" y="1848191"/>
            <a:ext cx="6760356" cy="3816429"/>
          </a:xfrm>
          <a:prstGeom prst="rect">
            <a:avLst/>
          </a:prstGeom>
        </p:spPr>
        <p:txBody>
          <a:bodyPr wrap="square">
            <a:spAutoFit/>
          </a:bodyPr>
          <a:lstStyle/>
          <a:p>
            <a:pPr marL="342900" indent="-342900" algn="l">
              <a:buFont typeface="Arial" panose="020B0604020202020204" pitchFamily="34" charset="0"/>
              <a:buChar char="•"/>
            </a:pPr>
            <a:r>
              <a:rPr lang="en-GB" sz="2200" dirty="0">
                <a:solidFill>
                  <a:schemeClr val="tx1"/>
                </a:solidFill>
                <a:latin typeface="Century Gothic" panose="020B0502020202020204" pitchFamily="34" charset="0"/>
              </a:rPr>
              <a:t>Soil moisture and temperature</a:t>
            </a:r>
          </a:p>
          <a:p>
            <a:pPr marL="342900" indent="-342900" algn="l">
              <a:buFont typeface="Arial" panose="020B0604020202020204" pitchFamily="34" charset="0"/>
              <a:buChar char="•"/>
            </a:pPr>
            <a:r>
              <a:rPr lang="en-GB" sz="2200" dirty="0">
                <a:solidFill>
                  <a:schemeClr val="tx1"/>
                </a:solidFill>
                <a:latin typeface="Century Gothic" panose="020B0502020202020204" pitchFamily="34" charset="0"/>
              </a:rPr>
              <a:t>Measures across the entire length of the probe, averaging the soil moisture and temperature in each segment </a:t>
            </a:r>
          </a:p>
          <a:p>
            <a:pPr marL="342900" indent="-342900" algn="l">
              <a:buFont typeface="Arial" panose="020B0604020202020204" pitchFamily="34" charset="0"/>
              <a:buChar char="•"/>
            </a:pPr>
            <a:r>
              <a:rPr lang="en-GB" sz="2200" dirty="0">
                <a:solidFill>
                  <a:schemeClr val="tx1"/>
                </a:solidFill>
                <a:latin typeface="Century Gothic" panose="020B0502020202020204" pitchFamily="34" charset="0"/>
              </a:rPr>
              <a:t>Available in 2 to 8 segments – 30cm to 120cm</a:t>
            </a:r>
          </a:p>
          <a:p>
            <a:pPr marL="342900" lvl="0" indent="-342900" algn="l">
              <a:buFont typeface="Arial" panose="020B0604020202020204" pitchFamily="34" charset="0"/>
              <a:buChar char="•"/>
            </a:pPr>
            <a:r>
              <a:rPr lang="en-GB" sz="2200" dirty="0">
                <a:solidFill>
                  <a:schemeClr val="tx1"/>
                </a:solidFill>
                <a:latin typeface="Century Gothic" panose="020B0502020202020204" pitchFamily="34" charset="0"/>
              </a:rPr>
              <a:t>Installs quickly and easily without excavating</a:t>
            </a:r>
          </a:p>
          <a:p>
            <a:pPr marL="342900" lvl="0" indent="-342900" algn="l">
              <a:buFont typeface="Arial" panose="020B0604020202020204" pitchFamily="34" charset="0"/>
              <a:buChar char="•"/>
            </a:pPr>
            <a:r>
              <a:rPr lang="en-GB" sz="2200" dirty="0">
                <a:solidFill>
                  <a:schemeClr val="tx1"/>
                </a:solidFill>
                <a:latin typeface="Century Gothic" panose="020B0502020202020204" pitchFamily="34" charset="0"/>
              </a:rPr>
              <a:t>Installation tool available to reduce soil disruption and increasing measurement accuracy.</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525" y="3717032"/>
            <a:ext cx="2629660" cy="259703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9913" y="1201056"/>
            <a:ext cx="2928377" cy="2679045"/>
          </a:xfrm>
          <a:prstGeom prst="rect">
            <a:avLst/>
          </a:prstGeom>
        </p:spPr>
      </p:pic>
      <p:sp>
        <p:nvSpPr>
          <p:cNvPr id="5" name="Rectangle 4"/>
          <p:cNvSpPr/>
          <p:nvPr/>
        </p:nvSpPr>
        <p:spPr>
          <a:xfrm>
            <a:off x="7041232" y="274079"/>
            <a:ext cx="2465740" cy="461665"/>
          </a:xfrm>
          <a:prstGeom prst="rect">
            <a:avLst/>
          </a:prstGeom>
        </p:spPr>
        <p:txBody>
          <a:bodyPr wrap="none">
            <a:spAutoFit/>
          </a:bodyPr>
          <a:lstStyle/>
          <a:p>
            <a:r>
              <a:rPr lang="en-GB" sz="2400" b="1" dirty="0">
                <a:solidFill>
                  <a:schemeClr val="tx1"/>
                </a:solidFill>
                <a:latin typeface="Century Gothic" panose="020B0502020202020204" pitchFamily="34" charset="0"/>
              </a:rPr>
              <a:t>GroPoint Profile</a:t>
            </a:r>
          </a:p>
        </p:txBody>
      </p:sp>
    </p:spTree>
    <p:extLst>
      <p:ext uri="{BB962C8B-B14F-4D97-AF65-F5344CB8AC3E}">
        <p14:creationId xmlns:p14="http://schemas.microsoft.com/office/powerpoint/2010/main" val="120003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1112" y="1287741"/>
            <a:ext cx="3690708" cy="2766827"/>
          </a:xfrm>
          <a:prstGeom prst="rect">
            <a:avLst/>
          </a:prstGeom>
        </p:spPr>
      </p:pic>
      <p:sp>
        <p:nvSpPr>
          <p:cNvPr id="15" name="Rectangle 14"/>
          <p:cNvSpPr/>
          <p:nvPr/>
        </p:nvSpPr>
        <p:spPr>
          <a:xfrm>
            <a:off x="369221" y="1357462"/>
            <a:ext cx="9272529" cy="5086008"/>
          </a:xfrm>
          <a:prstGeom prst="rect">
            <a:avLst/>
          </a:prstGeom>
        </p:spPr>
        <p:txBody>
          <a:bodyPr wrap="square">
            <a:spAutoFit/>
          </a:bodyPr>
          <a:lstStyle/>
          <a:p>
            <a:pPr algn="l"/>
            <a:r>
              <a:rPr lang="en-GB" sz="20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Readout Options</a:t>
            </a:r>
          </a:p>
          <a:p>
            <a:pPr algn="l"/>
            <a:endParaRPr lang="en-GB" sz="1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Telemetry </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Manual readout devices</a:t>
            </a:r>
          </a:p>
          <a:p>
            <a:pPr algn="l"/>
            <a:endParaRPr lang="en-GB" sz="1400" b="1" dirty="0" smtClean="0">
              <a:latin typeface="Century Gothic" panose="020B0502020202020204" pitchFamily="34" charset="0"/>
            </a:endParaRPr>
          </a:p>
          <a:p>
            <a:pPr algn="l"/>
            <a:endParaRPr lang="en-GB" sz="1400" b="1" dirty="0">
              <a:latin typeface="Century Gothic" panose="020B0502020202020204" pitchFamily="34" charset="0"/>
            </a:endParaRPr>
          </a:p>
          <a:p>
            <a:pPr algn="l"/>
            <a:r>
              <a:rPr lang="en-GB" sz="1500" b="1" dirty="0" smtClean="0">
                <a:solidFill>
                  <a:schemeClr val="tx1"/>
                </a:solidFill>
                <a:latin typeface="Century Gothic" panose="020B0502020202020204" pitchFamily="34" charset="0"/>
              </a:rPr>
              <a:t>Why </a:t>
            </a:r>
            <a:r>
              <a:rPr lang="en-GB" sz="1500" b="1" dirty="0">
                <a:solidFill>
                  <a:schemeClr val="tx1"/>
                </a:solidFill>
                <a:latin typeface="Century Gothic" panose="020B0502020202020204" pitchFamily="34" charset="0"/>
              </a:rPr>
              <a:t>would you want data to be automatically collected?</a:t>
            </a:r>
          </a:p>
          <a:p>
            <a:pPr algn="l"/>
            <a:endParaRPr lang="en-GB" sz="1500" b="1"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500" dirty="0">
                <a:solidFill>
                  <a:schemeClr val="tx1"/>
                </a:solidFill>
                <a:latin typeface="Century Gothic" panose="020B0502020202020204" pitchFamily="34" charset="0"/>
              </a:rPr>
              <a:t>The site is remote and expensive to access. Where it is cheaper to use technology to collect and transmit data rather than sending staff to </a:t>
            </a:r>
            <a:r>
              <a:rPr lang="en-GB" sz="1500" dirty="0" smtClean="0">
                <a:solidFill>
                  <a:schemeClr val="tx1"/>
                </a:solidFill>
                <a:latin typeface="Century Gothic" panose="020B0502020202020204" pitchFamily="34" charset="0"/>
              </a:rPr>
              <a:t>site </a:t>
            </a:r>
            <a:endParaRPr lang="en-GB" sz="15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500" dirty="0">
                <a:solidFill>
                  <a:schemeClr val="tx1"/>
                </a:solidFill>
                <a:latin typeface="Century Gothic" panose="020B0502020202020204" pitchFamily="34" charset="0"/>
              </a:rPr>
              <a:t>Inaccessible sites so to gather data is very time consuming and might require specific </a:t>
            </a:r>
            <a:r>
              <a:rPr lang="en-GB" sz="1500" dirty="0" smtClean="0">
                <a:solidFill>
                  <a:schemeClr val="tx1"/>
                </a:solidFill>
                <a:latin typeface="Century Gothic" panose="020B0502020202020204" pitchFamily="34" charset="0"/>
              </a:rPr>
              <a:t>permissions </a:t>
            </a:r>
          </a:p>
          <a:p>
            <a:pPr marL="285750" indent="-285750" algn="l">
              <a:buFont typeface="Arial" panose="020B0604020202020204" pitchFamily="34" charset="0"/>
              <a:buChar char="•"/>
            </a:pPr>
            <a:r>
              <a:rPr lang="en-GB" sz="1500" dirty="0" smtClean="0">
                <a:solidFill>
                  <a:schemeClr val="tx1"/>
                </a:solidFill>
                <a:latin typeface="Century Gothic" panose="020B0502020202020204" pitchFamily="34" charset="0"/>
              </a:rPr>
              <a:t>Data </a:t>
            </a:r>
            <a:r>
              <a:rPr lang="en-GB" sz="1500" dirty="0">
                <a:solidFill>
                  <a:schemeClr val="tx1"/>
                </a:solidFill>
                <a:latin typeface="Century Gothic" panose="020B0502020202020204" pitchFamily="34" charset="0"/>
              </a:rPr>
              <a:t>is critical and needs to be frequently </a:t>
            </a:r>
            <a:r>
              <a:rPr lang="en-GB" sz="1500" dirty="0" smtClean="0">
                <a:solidFill>
                  <a:schemeClr val="tx1"/>
                </a:solidFill>
                <a:latin typeface="Century Gothic" panose="020B0502020202020204" pitchFamily="34" charset="0"/>
              </a:rPr>
              <a:t>reviewed</a:t>
            </a:r>
            <a:endParaRPr lang="en-GB" sz="15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500" dirty="0">
                <a:solidFill>
                  <a:schemeClr val="tx1"/>
                </a:solidFill>
                <a:latin typeface="Century Gothic" panose="020B0502020202020204" pitchFamily="34" charset="0"/>
              </a:rPr>
              <a:t>Data needs to be shared by more than one </a:t>
            </a:r>
            <a:r>
              <a:rPr lang="en-GB" sz="1500" dirty="0" smtClean="0">
                <a:solidFill>
                  <a:schemeClr val="tx1"/>
                </a:solidFill>
                <a:latin typeface="Century Gothic" panose="020B0502020202020204" pitchFamily="34" charset="0"/>
              </a:rPr>
              <a:t>person </a:t>
            </a:r>
          </a:p>
          <a:p>
            <a:pPr marL="285750" indent="-285750" algn="l">
              <a:buFont typeface="Arial" panose="020B0604020202020204" pitchFamily="34" charset="0"/>
              <a:buChar char="•"/>
            </a:pPr>
            <a:r>
              <a:rPr lang="en-GB" sz="1500" dirty="0" smtClean="0">
                <a:solidFill>
                  <a:schemeClr val="tx1"/>
                </a:solidFill>
                <a:latin typeface="Century Gothic" panose="020B0502020202020204" pitchFamily="34" charset="0"/>
              </a:rPr>
              <a:t>Alarms </a:t>
            </a:r>
            <a:r>
              <a:rPr lang="en-GB" sz="1500" dirty="0">
                <a:solidFill>
                  <a:schemeClr val="tx1"/>
                </a:solidFill>
                <a:latin typeface="Century Gothic" panose="020B0502020202020204" pitchFamily="34" charset="0"/>
              </a:rPr>
              <a:t>need to be triggered in the case of a specific event. </a:t>
            </a:r>
          </a:p>
        </p:txBody>
      </p:sp>
    </p:spTree>
    <p:extLst>
      <p:ext uri="{BB962C8B-B14F-4D97-AF65-F5344CB8AC3E}">
        <p14:creationId xmlns:p14="http://schemas.microsoft.com/office/powerpoint/2010/main" val="744827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562957" y="1"/>
            <a:ext cx="5343043" cy="1270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rtlCol="0" anchor="ctr"/>
          <a:lstStyle/>
          <a:p>
            <a:pPr algn="ctr"/>
            <a:endParaRPr lang="en-GB"/>
          </a:p>
        </p:txBody>
      </p:sp>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6310" y="1283024"/>
            <a:ext cx="6192688" cy="5232202"/>
          </a:xfrm>
          <a:prstGeom prst="rect">
            <a:avLst/>
          </a:prstGeom>
        </p:spPr>
        <p:txBody>
          <a:bodyPr wrap="square">
            <a:spAutoFit/>
          </a:bodyPr>
          <a:lstStyle/>
          <a:p>
            <a:pPr algn="l">
              <a:spcAft>
                <a:spcPts val="0"/>
              </a:spcAft>
            </a:pPr>
            <a:r>
              <a:rPr lang="en-GB" sz="2000" b="1" i="1" dirty="0" smtClean="0">
                <a:solidFill>
                  <a:schemeClr val="tx1"/>
                </a:solidFill>
                <a:latin typeface="Century Gothic" panose="020B0502020202020204" pitchFamily="34" charset="0"/>
                <a:ea typeface="Calibri" panose="020F0502020204030204" pitchFamily="34" charset="0"/>
                <a:cs typeface="Times New Roman" panose="02020603050405020304" pitchFamily="18" charset="0"/>
              </a:rPr>
              <a:t>vanwalt</a:t>
            </a:r>
            <a:r>
              <a:rPr lang="en-GB" sz="2000" b="1" dirty="0" smtClean="0">
                <a:solidFill>
                  <a:schemeClr val="tx1"/>
                </a:solidFill>
                <a:latin typeface="Century Gothic" panose="020B0502020202020204" pitchFamily="34" charset="0"/>
                <a:ea typeface="Calibri" panose="020F0502020204030204" pitchFamily="34" charset="0"/>
                <a:cs typeface="Times New Roman" panose="02020603050405020304" pitchFamily="18" charset="0"/>
              </a:rPr>
              <a:t>DataHub</a:t>
            </a:r>
          </a:p>
          <a:p>
            <a:pPr algn="l">
              <a:spcAft>
                <a:spcPts val="0"/>
              </a:spcAft>
            </a:pPr>
            <a:endParaRPr lang="en-GB" sz="20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lgn="l">
              <a:spcAft>
                <a:spcPts val="0"/>
              </a:spcAft>
              <a:buFont typeface="Arial" panose="020B0604020202020204" pitchFamily="34" charset="0"/>
              <a:buChar char="•"/>
            </a:pPr>
            <a:r>
              <a:rPr lang="en-GB" sz="1700" dirty="0">
                <a:solidFill>
                  <a:schemeClr val="tx1"/>
                </a:solidFill>
                <a:latin typeface="Century Gothic" panose="020B0502020202020204" pitchFamily="34" charset="0"/>
              </a:rPr>
              <a:t>Eliminates the need to visit the site to collect the </a:t>
            </a:r>
            <a:r>
              <a:rPr lang="en-GB" sz="1700" dirty="0" smtClean="0">
                <a:solidFill>
                  <a:schemeClr val="tx1"/>
                </a:solidFill>
                <a:latin typeface="Century Gothic" panose="020B0502020202020204" pitchFamily="34" charset="0"/>
              </a:rPr>
              <a:t>data</a:t>
            </a:r>
            <a:r>
              <a:rPr lang="en-GB" sz="1700" dirty="0">
                <a:solidFill>
                  <a:schemeClr val="tx1"/>
                </a:solidFill>
                <a:latin typeface="Century Gothic" panose="020B0502020202020204" pitchFamily="34" charset="0"/>
              </a:rPr>
              <a:t>, saving you time and money</a:t>
            </a:r>
          </a:p>
          <a:p>
            <a:pPr marL="285750" indent="-285750" algn="l">
              <a:spcAft>
                <a:spcPts val="0"/>
              </a:spcAft>
              <a:buFont typeface="Arial" panose="020B0604020202020204" pitchFamily="34" charset="0"/>
              <a:buChar char="•"/>
            </a:pPr>
            <a:r>
              <a:rPr lang="en-GB" sz="1700" dirty="0" smtClean="0">
                <a:solidFill>
                  <a:schemeClr val="tx1"/>
                </a:solidFill>
                <a:latin typeface="Century Gothic" panose="020B0502020202020204" pitchFamily="34" charset="0"/>
              </a:rPr>
              <a:t>Multiple</a:t>
            </a:r>
            <a:r>
              <a:rPr lang="en-GB" sz="1700" dirty="0">
                <a:solidFill>
                  <a:schemeClr val="tx1"/>
                </a:solidFill>
                <a:latin typeface="Century Gothic" panose="020B0502020202020204" pitchFamily="34" charset="0"/>
              </a:rPr>
              <a:t>, simultaneous inputs and outputs</a:t>
            </a:r>
          </a:p>
          <a:p>
            <a:pPr marL="285750" indent="-285750" algn="l">
              <a:spcAft>
                <a:spcPts val="0"/>
              </a:spcAft>
              <a:buFont typeface="Arial" panose="020B0604020202020204" pitchFamily="34" charset="0"/>
              <a:buChar char="•"/>
            </a:pPr>
            <a:r>
              <a:rPr lang="en-GB" sz="1700" dirty="0">
                <a:solidFill>
                  <a:schemeClr val="tx1"/>
                </a:solidFill>
                <a:latin typeface="Century Gothic" panose="020B0502020202020204" pitchFamily="34" charset="0"/>
              </a:rPr>
              <a:t>Connects to a wider range of environmental sensors - Modbus, SDI-12, Analog and digital I/O are provided to connect sensors singly or in daisy chain</a:t>
            </a:r>
          </a:p>
          <a:p>
            <a:pPr marL="285750" indent="-285750" algn="l">
              <a:spcAft>
                <a:spcPts val="0"/>
              </a:spcAft>
              <a:buFont typeface="Arial" panose="020B0604020202020204" pitchFamily="34" charset="0"/>
              <a:buChar char="•"/>
            </a:pPr>
            <a:r>
              <a:rPr lang="en-GB" sz="1700" dirty="0">
                <a:solidFill>
                  <a:schemeClr val="tx1"/>
                </a:solidFill>
                <a:latin typeface="Century Gothic" panose="020B0502020202020204" pitchFamily="34" charset="0"/>
              </a:rPr>
              <a:t>Data can be used to trigger alarms; switches; other sensors and </a:t>
            </a:r>
            <a:r>
              <a:rPr lang="en-GB" sz="1700" dirty="0" smtClean="0">
                <a:solidFill>
                  <a:schemeClr val="tx1"/>
                </a:solidFill>
                <a:latin typeface="Century Gothic" panose="020B0502020202020204" pitchFamily="34" charset="0"/>
              </a:rPr>
              <a:t>gauges</a:t>
            </a:r>
            <a:endParaRPr lang="en-GB" sz="1700" dirty="0">
              <a:solidFill>
                <a:schemeClr val="tx1"/>
              </a:solidFill>
              <a:latin typeface="Century Gothic" panose="020B0502020202020204" pitchFamily="34" charset="0"/>
            </a:endParaRPr>
          </a:p>
          <a:p>
            <a:pPr marL="285750" indent="-285750" algn="l">
              <a:spcAft>
                <a:spcPts val="0"/>
              </a:spcAft>
              <a:buFont typeface="Arial" panose="020B0604020202020204" pitchFamily="34" charset="0"/>
              <a:buChar char="•"/>
            </a:pPr>
            <a:r>
              <a:rPr lang="en-GB" sz="1700" dirty="0">
                <a:solidFill>
                  <a:schemeClr val="tx1"/>
                </a:solidFill>
                <a:latin typeface="Century Gothic" panose="020B0502020202020204" pitchFamily="34" charset="0"/>
              </a:rPr>
              <a:t>Works in remote locations as a data-logger or telemetry system for distributing or sharing data through on-board memory, radio frequency, GPRS or Satellite portals.</a:t>
            </a:r>
          </a:p>
          <a:p>
            <a:pPr algn="l">
              <a:spcAft>
                <a:spcPts val="0"/>
              </a:spcAft>
            </a:pPr>
            <a:endParaRPr lang="en-GB" sz="1400" dirty="0">
              <a:solidFill>
                <a:schemeClr val="tx1"/>
              </a:solidFill>
              <a:latin typeface="Century Gothic" panose="020B0502020202020204" pitchFamily="34" charset="0"/>
            </a:endParaRPr>
          </a:p>
          <a:p>
            <a:pPr algn="l">
              <a:spcAft>
                <a:spcPts val="0"/>
              </a:spcAft>
            </a:pPr>
            <a:endParaRPr lang="en-GB" sz="11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7977336" y="317750"/>
            <a:ext cx="1636987" cy="461665"/>
          </a:xfrm>
          <a:prstGeom prst="rect">
            <a:avLst/>
          </a:prstGeom>
        </p:spPr>
        <p:txBody>
          <a:bodyPr wrap="none">
            <a:spAutoFit/>
          </a:bodyPr>
          <a:lstStyle/>
          <a:p>
            <a:pPr algn="l">
              <a:spcAft>
                <a:spcPts val="0"/>
              </a:spcAft>
            </a:pPr>
            <a:r>
              <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Telemetry</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53200" y="1426704"/>
            <a:ext cx="2967433" cy="4752528"/>
          </a:xfrm>
          <a:prstGeom prst="rect">
            <a:avLst/>
          </a:prstGeom>
        </p:spPr>
      </p:pic>
    </p:spTree>
    <p:extLst>
      <p:ext uri="{BB962C8B-B14F-4D97-AF65-F5344CB8AC3E}">
        <p14:creationId xmlns:p14="http://schemas.microsoft.com/office/powerpoint/2010/main" val="416593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562957" y="1"/>
            <a:ext cx="5343043" cy="1270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rtlCol="0" anchor="ctr"/>
          <a:lstStyle/>
          <a:p>
            <a:pPr algn="ctr"/>
            <a:endParaRPr lang="en-GB"/>
          </a:p>
        </p:txBody>
      </p:sp>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994434" y="331574"/>
            <a:ext cx="2675732" cy="461665"/>
          </a:xfrm>
          <a:prstGeom prst="rect">
            <a:avLst/>
          </a:prstGeom>
        </p:spPr>
        <p:txBody>
          <a:bodyPr wrap="none">
            <a:spAutoFit/>
          </a:bodyPr>
          <a:lstStyle/>
          <a:p>
            <a:pPr algn="l">
              <a:spcAft>
                <a:spcPts val="0"/>
              </a:spcAft>
            </a:pPr>
            <a:r>
              <a:rPr lang="en-GB" sz="2400" b="1" i="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vanwalt</a:t>
            </a:r>
            <a:r>
              <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DataHub</a:t>
            </a:r>
          </a:p>
        </p:txBody>
      </p:sp>
      <p:pic>
        <p:nvPicPr>
          <p:cNvPr id="5" name="Picture 4"/>
          <p:cNvPicPr>
            <a:picLocks noChangeAspect="1"/>
          </p:cNvPicPr>
          <p:nvPr/>
        </p:nvPicPr>
        <p:blipFill>
          <a:blip r:embed="rId4"/>
          <a:stretch>
            <a:fillRect/>
          </a:stretch>
        </p:blipFill>
        <p:spPr>
          <a:xfrm>
            <a:off x="6123973" y="1340770"/>
            <a:ext cx="3543242" cy="3167719"/>
          </a:xfrm>
          <a:prstGeom prst="rect">
            <a:avLst/>
          </a:prstGeom>
        </p:spPr>
      </p:pic>
      <p:sp>
        <p:nvSpPr>
          <p:cNvPr id="11" name="Rectangle 10"/>
          <p:cNvSpPr/>
          <p:nvPr/>
        </p:nvSpPr>
        <p:spPr>
          <a:xfrm>
            <a:off x="344488" y="1340770"/>
            <a:ext cx="9361040" cy="5955476"/>
          </a:xfrm>
          <a:prstGeom prst="rect">
            <a:avLst/>
          </a:prstGeom>
        </p:spPr>
        <p:txBody>
          <a:bodyPr wrap="square">
            <a:spAutoFit/>
          </a:bodyPr>
          <a:lstStyle/>
          <a:p>
            <a:pPr algn="l">
              <a:spcAft>
                <a:spcPts val="0"/>
              </a:spcAft>
            </a:pPr>
            <a:endParaRPr lang="en-GB" sz="11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Data is stored on non-volatile memory and </a:t>
            </a:r>
            <a:r>
              <a:rPr lang="en-GB" sz="1600" dirty="0" smtClean="0">
                <a:solidFill>
                  <a:schemeClr val="tx1"/>
                </a:solidFill>
                <a:latin typeface="Century Gothic" panose="020B0502020202020204" pitchFamily="34" charset="0"/>
              </a:rPr>
              <a:t>					    backed </a:t>
            </a:r>
            <a:r>
              <a:rPr lang="en-GB" sz="1600" dirty="0">
                <a:solidFill>
                  <a:schemeClr val="tx1"/>
                </a:solidFill>
                <a:latin typeface="Century Gothic" panose="020B0502020202020204" pitchFamily="34" charset="0"/>
              </a:rPr>
              <a:t>up for redundancy on an internal flash </a:t>
            </a:r>
            <a:r>
              <a:rPr lang="en-GB" sz="1600" dirty="0" smtClean="0">
                <a:solidFill>
                  <a:schemeClr val="tx1"/>
                </a:solidFill>
                <a:latin typeface="Century Gothic" panose="020B0502020202020204" pitchFamily="34" charset="0"/>
              </a:rPr>
              <a:t>				          and </a:t>
            </a:r>
            <a:r>
              <a:rPr lang="en-GB" sz="1600" dirty="0">
                <a:solidFill>
                  <a:schemeClr val="tx1"/>
                </a:solidFill>
                <a:latin typeface="Century Gothic" panose="020B0502020202020204" pitchFamily="34" charset="0"/>
              </a:rPr>
              <a:t>SD card and for convenience by an external, </a:t>
            </a:r>
            <a:r>
              <a:rPr lang="en-GB" sz="1600" dirty="0" smtClean="0">
                <a:solidFill>
                  <a:schemeClr val="tx1"/>
                </a:solidFill>
                <a:latin typeface="Century Gothic" panose="020B0502020202020204" pitchFamily="34" charset="0"/>
              </a:rPr>
              <a:t>				    vandal-resistant </a:t>
            </a:r>
            <a:r>
              <a:rPr lang="en-GB" sz="1600" dirty="0">
                <a:solidFill>
                  <a:schemeClr val="tx1"/>
                </a:solidFill>
                <a:latin typeface="Century Gothic" panose="020B0502020202020204" pitchFamily="34" charset="0"/>
              </a:rPr>
              <a:t>industrial grade SD card</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Flexible </a:t>
            </a:r>
            <a:r>
              <a:rPr lang="en-GB" sz="1600" dirty="0">
                <a:solidFill>
                  <a:schemeClr val="tx1"/>
                </a:solidFill>
                <a:latin typeface="Century Gothic" panose="020B0502020202020204" pitchFamily="34" charset="0"/>
              </a:rPr>
              <a:t>design to suit your project requirements</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Works with most legacy </a:t>
            </a:r>
            <a:r>
              <a:rPr lang="en-GB" sz="1600" dirty="0" smtClean="0">
                <a:solidFill>
                  <a:schemeClr val="tx1"/>
                </a:solidFill>
                <a:latin typeface="Century Gothic" panose="020B0502020202020204" pitchFamily="34" charset="0"/>
              </a:rPr>
              <a:t>systems / sensors</a:t>
            </a:r>
            <a:endParaRPr lang="en-GB" sz="16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Designed </a:t>
            </a:r>
            <a:r>
              <a:rPr lang="en-GB" sz="1600" dirty="0">
                <a:solidFill>
                  <a:schemeClr val="tx1"/>
                </a:solidFill>
                <a:latin typeface="Century Gothic" panose="020B0502020202020204" pitchFamily="34" charset="0"/>
              </a:rPr>
              <a:t>and developed by Van Walt Ltd</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Fully backed by the Van Walt technical team</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Manufactured in the UK </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We can carry out all the installation - no matter the location</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2 year manufacturers </a:t>
            </a:r>
            <a:r>
              <a:rPr lang="en-GB" sz="1600" dirty="0" smtClean="0">
                <a:solidFill>
                  <a:schemeClr val="tx1"/>
                </a:solidFill>
                <a:latin typeface="Century Gothic" panose="020B0502020202020204" pitchFamily="34" charset="0"/>
              </a:rPr>
              <a:t>warranty</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Conveniently packaged in an IP rated, heavy duty aluminium enclosure. OEM version available</a:t>
            </a:r>
            <a:r>
              <a:rPr lang="en-GB" sz="1500" dirty="0" smtClean="0">
                <a:solidFill>
                  <a:schemeClr val="tx1"/>
                </a:solidFill>
                <a:latin typeface="Century Gothic" panose="020B0502020202020204" pitchFamily="34" charset="0"/>
              </a:rPr>
              <a:t>.</a:t>
            </a:r>
          </a:p>
          <a:p>
            <a:pPr algn="l"/>
            <a:endParaRPr lang="en-GB" sz="1500" dirty="0" smtClean="0">
              <a:solidFill>
                <a:schemeClr val="tx1"/>
              </a:solidFill>
              <a:latin typeface="Century Gothic" panose="020B0502020202020204" pitchFamily="34" charset="0"/>
            </a:endParaRPr>
          </a:p>
          <a:p>
            <a:pPr marL="285750" indent="-285750" algn="l">
              <a:buFont typeface="Arial" panose="020B0604020202020204" pitchFamily="34" charset="0"/>
              <a:buChar char="•"/>
            </a:pPr>
            <a:endParaRPr lang="en-GB" sz="1500" dirty="0">
              <a:solidFill>
                <a:schemeClr val="tx1"/>
              </a:solidFill>
              <a:latin typeface="Century Gothic" panose="020B0502020202020204" pitchFamily="34" charset="0"/>
            </a:endParaRPr>
          </a:p>
          <a:p>
            <a:pPr marL="285750" indent="-285750" algn="l">
              <a:buFont typeface="Arial" panose="020B0604020202020204" pitchFamily="34" charset="0"/>
              <a:buChar char="•"/>
            </a:pPr>
            <a:endParaRPr lang="en-GB" sz="1500" dirty="0" smtClean="0">
              <a:solidFill>
                <a:schemeClr val="tx1"/>
              </a:solidFill>
              <a:latin typeface="Century Gothic" panose="020B0502020202020204" pitchFamily="34" charset="0"/>
            </a:endParaRPr>
          </a:p>
          <a:p>
            <a:pPr algn="l"/>
            <a:endParaRPr lang="en-GB" sz="15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3264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4488" y="1484784"/>
            <a:ext cx="6840760" cy="4428135"/>
          </a:xfrm>
          <a:prstGeom prst="rect">
            <a:avLst/>
          </a:prstGeom>
        </p:spPr>
        <p:txBody>
          <a:bodyPr wrap="square">
            <a:spAutoFit/>
          </a:bodyPr>
          <a:lstStyle/>
          <a:p>
            <a:pPr algn="l">
              <a:spcAft>
                <a:spcPts val="0"/>
              </a:spcAft>
            </a:pPr>
            <a:r>
              <a:rPr lang="en-GB" sz="2400" b="1" i="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vanwalt</a:t>
            </a:r>
            <a:r>
              <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DataSlave</a:t>
            </a:r>
          </a:p>
          <a:p>
            <a:pPr marL="171450" indent="-171450" algn="l">
              <a:buFont typeface="Arial" panose="020B0604020202020204" pitchFamily="34" charset="0"/>
              <a:buChar char="•"/>
            </a:pPr>
            <a:endParaRPr lang="en-GB" sz="1050" dirty="0">
              <a:solidFill>
                <a:schemeClr val="tx1"/>
              </a:solidFill>
              <a:latin typeface="Century Gothic" panose="020B0502020202020204" pitchFamily="34" charset="0"/>
            </a:endParaRP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Modbus or SDI-12 interface compatible</a:t>
            </a:r>
          </a:p>
          <a:p>
            <a:pPr marL="171450" indent="-171450" algn="l">
              <a:buFont typeface="Arial" panose="020B0604020202020204" pitchFamily="34" charset="0"/>
              <a:buChar char="•"/>
            </a:pPr>
            <a:r>
              <a:rPr lang="en-GB" sz="1600" dirty="0" smtClean="0">
                <a:solidFill>
                  <a:schemeClr val="tx1"/>
                </a:solidFill>
                <a:latin typeface="Century Gothic" panose="020B0502020202020204" pitchFamily="34" charset="0"/>
              </a:rPr>
              <a:t>3-year </a:t>
            </a:r>
            <a:r>
              <a:rPr lang="en-GB" sz="1600" dirty="0">
                <a:solidFill>
                  <a:schemeClr val="tx1"/>
                </a:solidFill>
                <a:latin typeface="Century Gothic" panose="020B0502020202020204" pitchFamily="34" charset="0"/>
              </a:rPr>
              <a:t>battery life </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Pulse count input</a:t>
            </a:r>
          </a:p>
          <a:p>
            <a:pPr marL="171450" indent="-171450" algn="l">
              <a:buFont typeface="Arial" panose="020B0604020202020204" pitchFamily="34" charset="0"/>
              <a:buChar char="•"/>
            </a:pPr>
            <a:r>
              <a:rPr lang="en-GB" sz="1600" dirty="0" smtClean="0">
                <a:solidFill>
                  <a:schemeClr val="tx1"/>
                </a:solidFill>
                <a:latin typeface="Century Gothic" panose="020B0502020202020204" pitchFamily="34" charset="0"/>
              </a:rPr>
              <a:t>Switchable </a:t>
            </a:r>
            <a:r>
              <a:rPr lang="en-GB" sz="1600" dirty="0">
                <a:solidFill>
                  <a:schemeClr val="tx1"/>
                </a:solidFill>
                <a:latin typeface="Century Gothic" panose="020B0502020202020204" pitchFamily="34" charset="0"/>
              </a:rPr>
              <a:t>+12V sensor output supply</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Internal Battery voltage measurement &amp; sensor external power voltage measurement</a:t>
            </a:r>
          </a:p>
          <a:p>
            <a:pPr marL="171450" indent="-171450" algn="l">
              <a:buFont typeface="Arial" panose="020B0604020202020204" pitchFamily="34" charset="0"/>
              <a:buChar char="•"/>
            </a:pPr>
            <a:r>
              <a:rPr lang="en-GB" sz="1600" dirty="0" smtClean="0">
                <a:solidFill>
                  <a:schemeClr val="tx1"/>
                </a:solidFill>
                <a:latin typeface="Century Gothic" panose="020B0502020202020204" pitchFamily="34" charset="0"/>
              </a:rPr>
              <a:t>In-built </a:t>
            </a:r>
            <a:r>
              <a:rPr lang="en-GB" sz="1600" dirty="0">
                <a:solidFill>
                  <a:schemeClr val="tx1"/>
                </a:solidFill>
                <a:latin typeface="Century Gothic" panose="020B0502020202020204" pitchFamily="34" charset="0"/>
              </a:rPr>
              <a:t>connectivity to Fleck Radio Gateway</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Secure wireless communication</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Low power sleep mode with automatic wake up at </a:t>
            </a:r>
            <a:r>
              <a:rPr lang="en-GB" sz="1600" dirty="0" smtClean="0">
                <a:solidFill>
                  <a:schemeClr val="tx1"/>
                </a:solidFill>
                <a:latin typeface="Century Gothic" panose="020B0502020202020204" pitchFamily="34" charset="0"/>
              </a:rPr>
              <a:t>required </a:t>
            </a:r>
            <a:r>
              <a:rPr lang="en-GB" sz="1600" dirty="0">
                <a:solidFill>
                  <a:schemeClr val="tx1"/>
                </a:solidFill>
                <a:latin typeface="Century Gothic" panose="020B0502020202020204" pitchFamily="34" charset="0"/>
              </a:rPr>
              <a:t>interval &amp; </a:t>
            </a:r>
            <a:r>
              <a:rPr lang="en-GB" sz="1600" dirty="0" smtClean="0">
                <a:solidFill>
                  <a:schemeClr val="tx1"/>
                </a:solidFill>
                <a:latin typeface="Century Gothic" panose="020B0502020202020204" pitchFamily="34" charset="0"/>
              </a:rPr>
              <a:t>upload.</a:t>
            </a:r>
            <a:endParaRPr lang="en-GB" sz="1600" dirty="0">
              <a:solidFill>
                <a:schemeClr val="tx1"/>
              </a:solidFill>
              <a:latin typeface="Century Gothic" panose="020B0502020202020204" pitchFamily="34" charset="0"/>
            </a:endParaRPr>
          </a:p>
          <a:p>
            <a:pPr algn="l"/>
            <a:endParaRPr lang="en-GB" sz="1200" dirty="0">
              <a:solidFill>
                <a:schemeClr val="tx1"/>
              </a:solidFill>
            </a:endParaRPr>
          </a:p>
        </p:txBody>
      </p:sp>
      <p:sp>
        <p:nvSpPr>
          <p:cNvPr id="4" name="Rectangle 3"/>
          <p:cNvSpPr/>
          <p:nvPr/>
        </p:nvSpPr>
        <p:spPr>
          <a:xfrm>
            <a:off x="7977336" y="303038"/>
            <a:ext cx="1636987" cy="461665"/>
          </a:xfrm>
          <a:prstGeom prst="rect">
            <a:avLst/>
          </a:prstGeom>
        </p:spPr>
        <p:txBody>
          <a:bodyPr wrap="none">
            <a:spAutoFit/>
          </a:bodyPr>
          <a:lstStyle/>
          <a:p>
            <a:pPr algn="l">
              <a:spcAft>
                <a:spcPts val="0"/>
              </a:spcAft>
            </a:pPr>
            <a:r>
              <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Telemetry</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7256" y="1258706"/>
            <a:ext cx="2435185" cy="3212503"/>
          </a:xfrm>
          <a:prstGeom prst="rect">
            <a:avLst/>
          </a:prstGeom>
        </p:spPr>
      </p:pic>
      <p:pic>
        <p:nvPicPr>
          <p:cNvPr id="11" name="Picture 10">
            <a:extLst>
              <a:ext uri="{FF2B5EF4-FFF2-40B4-BE49-F238E27FC236}">
                <a16:creationId xmlns:a16="http://schemas.microsoft.com/office/drawing/2014/main" xmlns="" id="{D8FC9534-F137-495F-A7AD-6CF147849A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7256" y="4600996"/>
            <a:ext cx="2435186" cy="1799055"/>
          </a:xfrm>
          <a:prstGeom prst="rect">
            <a:avLst/>
          </a:prstGeom>
        </p:spPr>
      </p:pic>
    </p:spTree>
    <p:extLst>
      <p:ext uri="{BB962C8B-B14F-4D97-AF65-F5344CB8AC3E}">
        <p14:creationId xmlns:p14="http://schemas.microsoft.com/office/powerpoint/2010/main" val="353989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4488" y="1497755"/>
            <a:ext cx="6552728" cy="4647426"/>
          </a:xfrm>
          <a:prstGeom prst="rect">
            <a:avLst/>
          </a:prstGeom>
        </p:spPr>
        <p:txBody>
          <a:bodyPr wrap="square">
            <a:spAutoFit/>
          </a:bodyPr>
          <a:lstStyle/>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The </a:t>
            </a:r>
            <a:r>
              <a:rPr lang="en-GB" sz="1600" dirty="0">
                <a:solidFill>
                  <a:schemeClr val="tx1"/>
                </a:solidFill>
                <a:latin typeface="Century Gothic" panose="020B0502020202020204" pitchFamily="34" charset="0"/>
              </a:rPr>
              <a:t>data can be retrieved directly to a PC / Laptop by radio communication</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Network multiple sensors for a cost-effective telemetered system</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Creates wireless networks with multiple brands of sensors</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License </a:t>
            </a:r>
            <a:r>
              <a:rPr lang="en-GB" sz="1600" dirty="0">
                <a:solidFill>
                  <a:schemeClr val="tx1"/>
                </a:solidFill>
                <a:latin typeface="Century Gothic" panose="020B0502020202020204" pitchFamily="34" charset="0"/>
              </a:rPr>
              <a:t>free, subscription free</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Designed </a:t>
            </a:r>
            <a:r>
              <a:rPr lang="en-GB" sz="1600" dirty="0">
                <a:solidFill>
                  <a:schemeClr val="tx1"/>
                </a:solidFill>
                <a:latin typeface="Century Gothic" panose="020B0502020202020204" pitchFamily="34" charset="0"/>
              </a:rPr>
              <a:t>and developed by Van Walt </a:t>
            </a:r>
            <a:r>
              <a:rPr lang="en-GB" sz="1600" dirty="0" smtClean="0">
                <a:solidFill>
                  <a:schemeClr val="tx1"/>
                </a:solidFill>
                <a:latin typeface="Century Gothic" panose="020B0502020202020204" pitchFamily="34" charset="0"/>
              </a:rPr>
              <a:t>Ltd </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Fully </a:t>
            </a:r>
            <a:r>
              <a:rPr lang="en-GB" sz="1600" dirty="0">
                <a:solidFill>
                  <a:schemeClr val="tx1"/>
                </a:solidFill>
                <a:latin typeface="Century Gothic" panose="020B0502020202020204" pitchFamily="34" charset="0"/>
              </a:rPr>
              <a:t>backed by the Van Walt technical team</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Manufactured in the UK </a:t>
            </a:r>
            <a:endParaRPr lang="en-GB" sz="1600" dirty="0" smtClean="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Powered from 2 x AA batteries but accepts larger battery input (12 v) for higher power applications</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Can </a:t>
            </a:r>
            <a:r>
              <a:rPr lang="en-GB" sz="1600" dirty="0">
                <a:solidFill>
                  <a:schemeClr val="tx1"/>
                </a:solidFill>
                <a:latin typeface="Century Gothic" panose="020B0502020202020204" pitchFamily="34" charset="0"/>
              </a:rPr>
              <a:t>also be coupled with the </a:t>
            </a:r>
            <a:r>
              <a:rPr lang="en-GB" sz="1600" i="1" dirty="0">
                <a:solidFill>
                  <a:schemeClr val="tx1"/>
                </a:solidFill>
                <a:latin typeface="Century Gothic" panose="020B0502020202020204" pitchFamily="34" charset="0"/>
              </a:rPr>
              <a:t>vanwalt</a:t>
            </a:r>
            <a:r>
              <a:rPr lang="en-GB" sz="1600" dirty="0">
                <a:solidFill>
                  <a:schemeClr val="tx1"/>
                </a:solidFill>
                <a:latin typeface="Century Gothic" panose="020B0502020202020204" pitchFamily="34" charset="0"/>
              </a:rPr>
              <a:t>DataHub to eliminate site visits</a:t>
            </a:r>
            <a:r>
              <a:rPr lang="en-GB" sz="1500" dirty="0">
                <a:solidFill>
                  <a:schemeClr val="tx1"/>
                </a:solidFill>
                <a:latin typeface="Century Gothic" panose="020B0502020202020204" pitchFamily="34" charset="0"/>
              </a:rPr>
              <a:t>.</a:t>
            </a:r>
          </a:p>
          <a:p>
            <a:pPr algn="l"/>
            <a:endParaRPr lang="en-GB" sz="1600" dirty="0">
              <a:solidFill>
                <a:schemeClr val="tx1"/>
              </a:solidFill>
            </a:endParaRPr>
          </a:p>
        </p:txBody>
      </p:sp>
      <p:sp>
        <p:nvSpPr>
          <p:cNvPr id="4" name="Rectangle 3"/>
          <p:cNvSpPr/>
          <p:nvPr/>
        </p:nvSpPr>
        <p:spPr>
          <a:xfrm>
            <a:off x="6897216" y="233568"/>
            <a:ext cx="2885726" cy="461665"/>
          </a:xfrm>
          <a:prstGeom prst="rect">
            <a:avLst/>
          </a:prstGeom>
        </p:spPr>
        <p:txBody>
          <a:bodyPr wrap="none">
            <a:spAutoFit/>
          </a:bodyPr>
          <a:lstStyle/>
          <a:p>
            <a:pPr algn="l">
              <a:spcAft>
                <a:spcPts val="0"/>
              </a:spcAft>
            </a:pPr>
            <a:r>
              <a:rPr lang="en-GB" sz="2400" b="1" i="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vanwalt</a:t>
            </a:r>
            <a:r>
              <a:rPr lang="en-GB" sz="24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DataSlave</a:t>
            </a:r>
          </a:p>
        </p:txBody>
      </p:sp>
      <p:pic>
        <p:nvPicPr>
          <p:cNvPr id="15" name="Picture 14">
            <a:extLst>
              <a:ext uri="{FF2B5EF4-FFF2-40B4-BE49-F238E27FC236}">
                <a16:creationId xmlns:a16="http://schemas.microsoft.com/office/drawing/2014/main" xmlns="" id="{EEEFA2E5-581F-4D2D-B578-99CE15DFA4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2741" y="4099611"/>
            <a:ext cx="2381582" cy="238158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9264" y="1219597"/>
            <a:ext cx="2305423" cy="3073898"/>
          </a:xfrm>
          <a:prstGeom prst="rect">
            <a:avLst/>
          </a:prstGeom>
        </p:spPr>
      </p:pic>
    </p:spTree>
    <p:extLst>
      <p:ext uri="{BB962C8B-B14F-4D97-AF65-F5344CB8AC3E}">
        <p14:creationId xmlns:p14="http://schemas.microsoft.com/office/powerpoint/2010/main" val="422760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7016" y="1580397"/>
            <a:ext cx="4574655" cy="323407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480" y="1611478"/>
            <a:ext cx="4530691" cy="3202997"/>
          </a:xfrm>
          <a:prstGeom prst="rect">
            <a:avLst/>
          </a:prstGeom>
        </p:spPr>
      </p:pic>
      <p:sp>
        <p:nvSpPr>
          <p:cNvPr id="9" name="Rectangle 8"/>
          <p:cNvSpPr/>
          <p:nvPr/>
        </p:nvSpPr>
        <p:spPr>
          <a:xfrm>
            <a:off x="7722458" y="318620"/>
            <a:ext cx="1619354" cy="461665"/>
          </a:xfrm>
          <a:prstGeom prst="rect">
            <a:avLst/>
          </a:prstGeom>
        </p:spPr>
        <p:txBody>
          <a:bodyPr wrap="none">
            <a:spAutoFit/>
          </a:bodyPr>
          <a:lstStyle/>
          <a:p>
            <a:r>
              <a:rPr lang="en-GB" sz="2400" b="1" dirty="0">
                <a:solidFill>
                  <a:schemeClr val="tx1"/>
                </a:solidFill>
                <a:latin typeface="Century Gothic" panose="020B0502020202020204" pitchFamily="34" charset="0"/>
              </a:rPr>
              <a:t>Examples</a:t>
            </a:r>
          </a:p>
        </p:txBody>
      </p:sp>
      <p:sp>
        <p:nvSpPr>
          <p:cNvPr id="3" name="Rectangle 2"/>
          <p:cNvSpPr/>
          <p:nvPr/>
        </p:nvSpPr>
        <p:spPr>
          <a:xfrm>
            <a:off x="482691" y="5373216"/>
            <a:ext cx="8640960" cy="738664"/>
          </a:xfrm>
          <a:prstGeom prst="rect">
            <a:avLst/>
          </a:prstGeom>
        </p:spPr>
        <p:txBody>
          <a:bodyPr wrap="square">
            <a:spAutoFit/>
          </a:bodyPr>
          <a:lstStyle/>
          <a:p>
            <a:pPr algn="ctr"/>
            <a:r>
              <a:rPr lang="en-GB" dirty="0">
                <a:solidFill>
                  <a:schemeClr val="tx1"/>
                </a:solidFill>
                <a:latin typeface="Century Gothic" panose="020B0502020202020204" pitchFamily="34" charset="0"/>
              </a:rPr>
              <a:t>Maximising the benefits that automated equipment can provide in order to minimise the cost of site data acquisition</a:t>
            </a:r>
          </a:p>
        </p:txBody>
      </p:sp>
    </p:spTree>
    <p:extLst>
      <p:ext uri="{BB962C8B-B14F-4D97-AF65-F5344CB8AC3E}">
        <p14:creationId xmlns:p14="http://schemas.microsoft.com/office/powerpoint/2010/main" val="1986198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200472" y="202223"/>
            <a:ext cx="9505056" cy="6066692"/>
          </a:xfrm>
          <a:prstGeom prst="rect">
            <a:avLst/>
          </a:prstGeom>
          <a:noFill/>
          <a:ln w="38100">
            <a:solidFill>
              <a:srgbClr val="1A37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5" name="Subtitle 4"/>
          <p:cNvSpPr>
            <a:spLocks noGrp="1"/>
          </p:cNvSpPr>
          <p:nvPr>
            <p:ph type="subTitle" idx="4294967295"/>
          </p:nvPr>
        </p:nvSpPr>
        <p:spPr>
          <a:xfrm>
            <a:off x="519793" y="3501008"/>
            <a:ext cx="8866414" cy="1243012"/>
          </a:xfrm>
        </p:spPr>
        <p:txBody>
          <a:bodyPr>
            <a:normAutofit/>
          </a:bodyPr>
          <a:lstStyle/>
          <a:p>
            <a:pPr marL="0" indent="0" algn="ctr">
              <a:buNone/>
            </a:pPr>
            <a:r>
              <a:rPr lang="en-GB" dirty="0">
                <a:solidFill>
                  <a:schemeClr val="bg1"/>
                </a:solidFill>
                <a:latin typeface="Century Gothic" panose="020B0502020202020204" pitchFamily="34" charset="0"/>
              </a:rPr>
              <a:t>Groundwater</a:t>
            </a:r>
          </a:p>
        </p:txBody>
      </p:sp>
      <p:pic>
        <p:nvPicPr>
          <p:cNvPr id="17" name="Picture 16">
            <a:extLst>
              <a:ext uri="{FF2B5EF4-FFF2-40B4-BE49-F238E27FC236}">
                <a16:creationId xmlns:a16="http://schemas.microsoft.com/office/drawing/2014/main" xmlns="" id="{6AE22CEE-8D6F-4687-B913-0C098DCF6B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504" y="1576508"/>
            <a:ext cx="3763686" cy="1010465"/>
          </a:xfrm>
          <a:prstGeom prst="rect">
            <a:avLst/>
          </a:prstGeom>
        </p:spPr>
      </p:pic>
    </p:spTree>
    <p:extLst>
      <p:ext uri="{BB962C8B-B14F-4D97-AF65-F5344CB8AC3E}">
        <p14:creationId xmlns:p14="http://schemas.microsoft.com/office/powerpoint/2010/main" val="2005959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2480" y="1294556"/>
            <a:ext cx="9433048" cy="5401479"/>
          </a:xfrm>
          <a:prstGeom prst="rect">
            <a:avLst/>
          </a:prstGeom>
        </p:spPr>
        <p:txBody>
          <a:bodyPr wrap="square">
            <a:spAutoFit/>
          </a:bodyPr>
          <a:lstStyle/>
          <a:p>
            <a:pPr algn="l"/>
            <a:r>
              <a:rPr lang="en-GB" sz="1500" b="1" dirty="0">
                <a:solidFill>
                  <a:schemeClr val="tx1"/>
                </a:solidFill>
                <a:latin typeface="Century Gothic" panose="020B0502020202020204" pitchFamily="34" charset="0"/>
              </a:rPr>
              <a:t>Groundwater Monitoring - Overview</a:t>
            </a:r>
          </a:p>
          <a:p>
            <a:pPr algn="l"/>
            <a:endParaRPr lang="en-GB" sz="1500" dirty="0">
              <a:solidFill>
                <a:schemeClr val="tx1"/>
              </a:solidFill>
              <a:latin typeface="Century Gothic" panose="020B0502020202020204" pitchFamily="34" charset="0"/>
            </a:endParaRP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Groundwater makes up nearly 30% of all the world’s freshwater</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Almost all the water we use for agriculture, industry and drinking water is either groundwater or has been groundwater at some point in the water cycle</a:t>
            </a:r>
          </a:p>
          <a:p>
            <a:pPr marL="171450" indent="-171450" algn="l">
              <a:buFont typeface="Arial" panose="020B0604020202020204" pitchFamily="34" charset="0"/>
              <a:buChar char="•"/>
            </a:pPr>
            <a:r>
              <a:rPr lang="en-GB" sz="1500" dirty="0" smtClean="0">
                <a:solidFill>
                  <a:schemeClr val="tx1"/>
                </a:solidFill>
                <a:latin typeface="Century Gothic" panose="020B0502020202020204" pitchFamily="34" charset="0"/>
              </a:rPr>
              <a:t>It </a:t>
            </a:r>
            <a:r>
              <a:rPr lang="en-GB" sz="1500" dirty="0">
                <a:solidFill>
                  <a:schemeClr val="tx1"/>
                </a:solidFill>
                <a:latin typeface="Century Gothic" panose="020B0502020202020204" pitchFamily="34" charset="0"/>
              </a:rPr>
              <a:t>is often present in areas where there is limited surface water sources</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Groundwater supports rivers, lakes and wetlands and is essential to the health of wildlife and plants that live in the water</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Groundwater normally requires less treatment than river water to make it safe to drink. The soil and rocks through which the groundwater flows helps to remove pollutants</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The quality and quantity is consistent</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Groundwater doesn’t require expensive reservoirs to store water before it is used.</a:t>
            </a:r>
          </a:p>
          <a:p>
            <a:pPr algn="l"/>
            <a:endParaRPr lang="en-GB" sz="1500" dirty="0">
              <a:solidFill>
                <a:schemeClr val="tx1"/>
              </a:solidFill>
              <a:latin typeface="Century Gothic" panose="020B0502020202020204" pitchFamily="34" charset="0"/>
            </a:endParaRPr>
          </a:p>
          <a:p>
            <a:pPr algn="l"/>
            <a:r>
              <a:rPr lang="en-GB" sz="1500" dirty="0">
                <a:solidFill>
                  <a:schemeClr val="tx1"/>
                </a:solidFill>
                <a:latin typeface="Century Gothic" panose="020B0502020202020204" pitchFamily="34" charset="0"/>
              </a:rPr>
              <a:t>That’s why it is important to monitor, measure, sample and test</a:t>
            </a:r>
          </a:p>
          <a:p>
            <a:pPr algn="l"/>
            <a:endParaRPr lang="en-GB" sz="1500" dirty="0">
              <a:solidFill>
                <a:schemeClr val="tx1"/>
              </a:solidFill>
              <a:latin typeface="Century Gothic" panose="020B0502020202020204" pitchFamily="34" charset="0"/>
            </a:endParaRPr>
          </a:p>
          <a:p>
            <a:pPr algn="ctr"/>
            <a:r>
              <a:rPr lang="en-GB" sz="1500" b="1" dirty="0">
                <a:solidFill>
                  <a:schemeClr val="tx1"/>
                </a:solidFill>
                <a:latin typeface="Century Gothic" panose="020B0502020202020204" pitchFamily="34" charset="0"/>
              </a:rPr>
              <a:t>Van Walt has everything you need to do this!</a:t>
            </a:r>
          </a:p>
          <a:p>
            <a:pPr algn="l"/>
            <a:endParaRPr lang="en-GB"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7117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562957" y="1"/>
            <a:ext cx="5343043" cy="1270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rtlCol="0" anchor="ctr"/>
          <a:lstStyle/>
          <a:p>
            <a:pPr algn="ctr"/>
            <a:endParaRPr lang="en-GB"/>
          </a:p>
        </p:txBody>
      </p:sp>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7772" y="2322897"/>
            <a:ext cx="3157172" cy="2104781"/>
          </a:xfrm>
          <a:prstGeom prst="rect">
            <a:avLst/>
          </a:prstGeom>
        </p:spPr>
      </p:pic>
      <p:sp>
        <p:nvSpPr>
          <p:cNvPr id="11" name="Rectangle 10"/>
          <p:cNvSpPr/>
          <p:nvPr/>
        </p:nvSpPr>
        <p:spPr>
          <a:xfrm>
            <a:off x="297368" y="1196722"/>
            <a:ext cx="9311263" cy="5286062"/>
          </a:xfrm>
          <a:prstGeom prst="rect">
            <a:avLst/>
          </a:prstGeom>
        </p:spPr>
        <p:txBody>
          <a:bodyPr wrap="square">
            <a:spAutoFit/>
          </a:bodyPr>
          <a:lstStyle/>
          <a:p>
            <a:pPr algn="l"/>
            <a:r>
              <a:rPr lang="en-GB" sz="1500" b="1" dirty="0">
                <a:solidFill>
                  <a:schemeClr val="tx1"/>
                </a:solidFill>
                <a:latin typeface="Century Gothic" panose="020B0502020202020204" pitchFamily="34" charset="0"/>
              </a:rPr>
              <a:t>Classical way: </a:t>
            </a:r>
            <a:r>
              <a:rPr lang="en-GB" sz="1500" dirty="0">
                <a:solidFill>
                  <a:schemeClr val="tx1"/>
                </a:solidFill>
                <a:latin typeface="Century Gothic" panose="020B0502020202020204" pitchFamily="34" charset="0"/>
              </a:rPr>
              <a:t>going onsite with a water level meter &amp; making a manual measurement</a:t>
            </a:r>
          </a:p>
          <a:p>
            <a:pPr algn="l"/>
            <a:endParaRPr lang="en-GB" sz="1500" dirty="0">
              <a:solidFill>
                <a:schemeClr val="tx1"/>
              </a:solidFill>
              <a:latin typeface="Century Gothic" panose="020B0502020202020204" pitchFamily="34" charset="0"/>
            </a:endParaRPr>
          </a:p>
          <a:p>
            <a:pPr algn="l"/>
            <a:r>
              <a:rPr lang="en-GB" sz="1500" b="1" dirty="0">
                <a:solidFill>
                  <a:schemeClr val="tx1"/>
                </a:solidFill>
                <a:latin typeface="Century Gothic" panose="020B0502020202020204" pitchFamily="34" charset="0"/>
              </a:rPr>
              <a:t>Advantages:</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Cheap and simple instrument, used at multiple points</a:t>
            </a:r>
          </a:p>
          <a:p>
            <a:pPr algn="l"/>
            <a:r>
              <a:rPr lang="en-GB" sz="1500" b="1" dirty="0">
                <a:solidFill>
                  <a:schemeClr val="tx1"/>
                </a:solidFill>
                <a:latin typeface="Century Gothic" panose="020B0502020202020204" pitchFamily="34" charset="0"/>
              </a:rPr>
              <a:t>Disadvantages:</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Measurements from time to time, maybe changes not noticed</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Possible human error</a:t>
            </a:r>
          </a:p>
          <a:p>
            <a:pPr marL="171450" indent="-171450" algn="l">
              <a:buFont typeface="Arial" panose="020B0604020202020204" pitchFamily="34" charset="0"/>
              <a:buChar char="•"/>
            </a:pPr>
            <a:r>
              <a:rPr lang="en-GB" sz="1500" dirty="0">
                <a:solidFill>
                  <a:schemeClr val="tx1"/>
                </a:solidFill>
                <a:latin typeface="Century Gothic" panose="020B0502020202020204" pitchFamily="34" charset="0"/>
              </a:rPr>
              <a:t>Man hours spent on something that could be done automatically</a:t>
            </a:r>
          </a:p>
          <a:p>
            <a:pPr algn="l"/>
            <a:endParaRPr lang="en-GB" sz="1500" dirty="0">
              <a:solidFill>
                <a:schemeClr val="tx1"/>
              </a:solidFill>
              <a:latin typeface="Century Gothic" panose="020B0502020202020204" pitchFamily="34" charset="0"/>
            </a:endParaRPr>
          </a:p>
          <a:p>
            <a:pPr algn="l"/>
            <a:r>
              <a:rPr lang="en-GB" sz="1500" b="1" dirty="0">
                <a:solidFill>
                  <a:schemeClr val="tx1"/>
                </a:solidFill>
                <a:latin typeface="Century Gothic" panose="020B0502020202020204" pitchFamily="34" charset="0"/>
              </a:rPr>
              <a:t>A better way with Water Level Loggers </a:t>
            </a:r>
          </a:p>
          <a:p>
            <a:pPr algn="l"/>
            <a:r>
              <a:rPr lang="en-GB" sz="1500" b="1" dirty="0">
                <a:solidFill>
                  <a:schemeClr val="tx1"/>
                </a:solidFill>
                <a:latin typeface="Century Gothic" panose="020B0502020202020204" pitchFamily="34" charset="0"/>
              </a:rPr>
              <a:t>ABSOLUTE OR VENTED?</a:t>
            </a:r>
          </a:p>
          <a:p>
            <a:pPr algn="l"/>
            <a:endParaRPr lang="en-GB" sz="1500" b="1" dirty="0">
              <a:solidFill>
                <a:schemeClr val="tx1"/>
              </a:solidFill>
              <a:latin typeface="Century Gothic" panose="020B0502020202020204" pitchFamily="34" charset="0"/>
            </a:endParaRPr>
          </a:p>
          <a:p>
            <a:pPr algn="l"/>
            <a:r>
              <a:rPr lang="en-GB" sz="1500" b="1" dirty="0">
                <a:solidFill>
                  <a:schemeClr val="tx1"/>
                </a:solidFill>
                <a:latin typeface="Century Gothic" panose="020B0502020202020204" pitchFamily="34" charset="0"/>
              </a:rPr>
              <a:t>Absolute: </a:t>
            </a:r>
            <a:r>
              <a:rPr lang="en-GB" sz="1500" dirty="0">
                <a:solidFill>
                  <a:schemeClr val="tx1"/>
                </a:solidFill>
                <a:latin typeface="Century Gothic" panose="020B0502020202020204" pitchFamily="34" charset="0"/>
              </a:rPr>
              <a:t>Measures total pressure (weight) above the sensor. Atmospheric pressure must be removed from this value to reveal actual water pressure (water column).</a:t>
            </a:r>
          </a:p>
          <a:p>
            <a:pPr algn="l"/>
            <a:r>
              <a:rPr lang="en-GB" sz="1500" b="1" dirty="0">
                <a:solidFill>
                  <a:schemeClr val="tx1"/>
                </a:solidFill>
                <a:latin typeface="Century Gothic" panose="020B0502020202020204" pitchFamily="34" charset="0"/>
              </a:rPr>
              <a:t>Vented: </a:t>
            </a:r>
            <a:r>
              <a:rPr lang="en-GB" sz="1500" dirty="0">
                <a:solidFill>
                  <a:schemeClr val="tx1"/>
                </a:solidFill>
                <a:latin typeface="Century Gothic" panose="020B0502020202020204" pitchFamily="34" charset="0"/>
              </a:rPr>
              <a:t>Measures only water pressure above sensor.  Atmospheric vent accounts for atmospheric pressure.</a:t>
            </a:r>
          </a:p>
        </p:txBody>
      </p:sp>
      <p:sp>
        <p:nvSpPr>
          <p:cNvPr id="4" name="Rectangle 3"/>
          <p:cNvSpPr/>
          <p:nvPr/>
        </p:nvSpPr>
        <p:spPr>
          <a:xfrm>
            <a:off x="6110652" y="290462"/>
            <a:ext cx="3584636" cy="461665"/>
          </a:xfrm>
          <a:prstGeom prst="rect">
            <a:avLst/>
          </a:prstGeom>
        </p:spPr>
        <p:txBody>
          <a:bodyPr wrap="none">
            <a:spAutoFit/>
          </a:bodyPr>
          <a:lstStyle/>
          <a:p>
            <a:pPr algn="l"/>
            <a:r>
              <a:rPr lang="en-GB" sz="2400" b="1" dirty="0">
                <a:solidFill>
                  <a:schemeClr val="tx1"/>
                </a:solidFill>
                <a:latin typeface="Century Gothic" panose="020B0502020202020204" pitchFamily="34" charset="0"/>
              </a:rPr>
              <a:t>Water Level Monitoring</a:t>
            </a:r>
            <a:endParaRPr lang="en-GB" sz="24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38515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4488" y="1340768"/>
            <a:ext cx="9289032" cy="5216813"/>
          </a:xfrm>
          <a:prstGeom prst="rect">
            <a:avLst/>
          </a:prstGeom>
        </p:spPr>
        <p:txBody>
          <a:bodyPr wrap="square">
            <a:spAutoFit/>
          </a:bodyPr>
          <a:lstStyle/>
          <a:p>
            <a:pPr algn="l"/>
            <a:r>
              <a:rPr lang="en-GB" sz="1800" b="1" dirty="0">
                <a:solidFill>
                  <a:schemeClr val="tx1"/>
                </a:solidFill>
                <a:latin typeface="Century Gothic" panose="020B0502020202020204" pitchFamily="34" charset="0"/>
              </a:rPr>
              <a:t>LevelSCOUT Water Level Logger</a:t>
            </a:r>
          </a:p>
          <a:p>
            <a:pPr algn="l"/>
            <a:r>
              <a:rPr lang="en-GB" sz="1800" dirty="0">
                <a:solidFill>
                  <a:schemeClr val="tx1"/>
                </a:solidFill>
                <a:latin typeface="Century Gothic" panose="020B0502020202020204" pitchFamily="34" charset="0"/>
              </a:rPr>
              <a:t>A small pressure sensor logger all contained in a small format with an internal battery suspended in a well.</a:t>
            </a:r>
          </a:p>
          <a:p>
            <a:pPr algn="l"/>
            <a:endParaRPr lang="en-GB" sz="18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Measures water level and temperature </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Good weight making it easy to deploy</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Replaceable batteries </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Rugged and robust</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Easy to use</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Requires barometric compensation</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Manual readout</a:t>
            </a:r>
          </a:p>
          <a:p>
            <a:pPr marL="285750" indent="-285750" algn="l">
              <a:buFont typeface="Arial" panose="020B0604020202020204" pitchFamily="34" charset="0"/>
              <a:buChar char="•"/>
            </a:pPr>
            <a:r>
              <a:rPr lang="en-GB" sz="1800" dirty="0">
                <a:solidFill>
                  <a:schemeClr val="tx1"/>
                </a:solidFill>
                <a:latin typeface="Century Gothic" panose="020B0502020202020204" pitchFamily="34" charset="0"/>
              </a:rPr>
              <a:t>Free and easy to use software.</a:t>
            </a:r>
          </a:p>
          <a:p>
            <a:pPr algn="l"/>
            <a:endParaRPr lang="en-GB" sz="1800" dirty="0">
              <a:solidFill>
                <a:schemeClr val="tx1"/>
              </a:solidFill>
              <a:latin typeface="Century Gothic" panose="020B0502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2592" y="3030088"/>
            <a:ext cx="4330928" cy="2891410"/>
          </a:xfrm>
          <a:prstGeom prst="rect">
            <a:avLst/>
          </a:prstGeom>
        </p:spPr>
      </p:pic>
      <p:sp>
        <p:nvSpPr>
          <p:cNvPr id="5" name="Rectangle 4"/>
          <p:cNvSpPr/>
          <p:nvPr/>
        </p:nvSpPr>
        <p:spPr>
          <a:xfrm>
            <a:off x="7056083" y="302403"/>
            <a:ext cx="2432077" cy="415498"/>
          </a:xfrm>
          <a:prstGeom prst="rect">
            <a:avLst/>
          </a:prstGeom>
        </p:spPr>
        <p:txBody>
          <a:bodyPr wrap="none">
            <a:spAutoFit/>
          </a:bodyPr>
          <a:lstStyle/>
          <a:p>
            <a:r>
              <a:rPr lang="en-GB" b="1" dirty="0">
                <a:solidFill>
                  <a:schemeClr val="tx1"/>
                </a:solidFill>
                <a:latin typeface="Century Gothic" panose="020B0502020202020204" pitchFamily="34" charset="0"/>
              </a:rPr>
              <a:t>Absolute Loggers</a:t>
            </a:r>
          </a:p>
        </p:txBody>
      </p:sp>
    </p:spTree>
    <p:extLst>
      <p:ext uri="{BB962C8B-B14F-4D97-AF65-F5344CB8AC3E}">
        <p14:creationId xmlns:p14="http://schemas.microsoft.com/office/powerpoint/2010/main" val="11889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4488" y="1340768"/>
            <a:ext cx="9289032" cy="5139869"/>
          </a:xfrm>
          <a:prstGeom prst="rect">
            <a:avLst/>
          </a:prstGeom>
        </p:spPr>
        <p:txBody>
          <a:bodyPr wrap="square">
            <a:spAutoFit/>
          </a:bodyPr>
          <a:lstStyle/>
          <a:p>
            <a:pPr algn="l"/>
            <a:r>
              <a:rPr lang="en-GB" sz="1600" b="1" dirty="0">
                <a:solidFill>
                  <a:schemeClr val="tx1"/>
                </a:solidFill>
                <a:latin typeface="Century Gothic" panose="020B0502020202020204" pitchFamily="34" charset="0"/>
              </a:rPr>
              <a:t>Keller Sensors</a:t>
            </a:r>
          </a:p>
          <a:p>
            <a:pPr algn="l"/>
            <a:r>
              <a:rPr lang="en-GB" sz="1600" dirty="0">
                <a:solidFill>
                  <a:schemeClr val="tx1"/>
                </a:solidFill>
                <a:latin typeface="Century Gothic" panose="020B0502020202020204" pitchFamily="34" charset="0"/>
              </a:rPr>
              <a:t>Range of high accuracy sensors that connect to Van Walt’s telemetry systems </a:t>
            </a:r>
          </a:p>
          <a:p>
            <a:pPr algn="l"/>
            <a:r>
              <a:rPr lang="en-GB" sz="1600" b="1" dirty="0">
                <a:solidFill>
                  <a:schemeClr val="tx1"/>
                </a:solidFill>
                <a:latin typeface="Century Gothic" panose="020B0502020202020204" pitchFamily="34" charset="0"/>
              </a:rPr>
              <a:t>Options:</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Surface Level Sensor</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CTD Sensor</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Water Level and Temperature Sensor</a:t>
            </a: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Narrow diameter Level &amp; Temp Sensor</a:t>
            </a:r>
          </a:p>
          <a:p>
            <a:pPr algn="l"/>
            <a:endParaRPr lang="en-GB" sz="1600" b="1" dirty="0">
              <a:solidFill>
                <a:schemeClr val="tx1"/>
              </a:solidFill>
              <a:latin typeface="Century Gothic" panose="020B0502020202020204" pitchFamily="34" charset="0"/>
            </a:endParaRPr>
          </a:p>
          <a:p>
            <a:pPr algn="l"/>
            <a:r>
              <a:rPr lang="en-GB" sz="1600" b="1" dirty="0">
                <a:solidFill>
                  <a:schemeClr val="tx1"/>
                </a:solidFill>
                <a:latin typeface="Century Gothic" panose="020B0502020202020204" pitchFamily="34" charset="0"/>
              </a:rPr>
              <a:t>Benefits:</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High accuracy</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Robust stainless-steel housing</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Ultra-high long-term stability</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Supplied with vented Kevlar Cable so no barometric compensation required</a:t>
            </a:r>
          </a:p>
          <a:p>
            <a:pPr marL="171450" indent="-171450" algn="l">
              <a:buFont typeface="Arial" panose="020B0604020202020204" pitchFamily="34" charset="0"/>
              <a:buChar char="•"/>
            </a:pPr>
            <a:r>
              <a:rPr lang="en-GB" sz="1600" dirty="0">
                <a:solidFill>
                  <a:schemeClr val="tx1"/>
                </a:solidFill>
                <a:latin typeface="Century Gothic" panose="020B0502020202020204" pitchFamily="34" charset="0"/>
              </a:rPr>
              <a:t>Available from stock with Modbus connection.</a:t>
            </a:r>
          </a:p>
        </p:txBody>
      </p:sp>
      <p:sp>
        <p:nvSpPr>
          <p:cNvPr id="5" name="Rectangle 4"/>
          <p:cNvSpPr/>
          <p:nvPr/>
        </p:nvSpPr>
        <p:spPr>
          <a:xfrm>
            <a:off x="7246841" y="302403"/>
            <a:ext cx="2241319" cy="415498"/>
          </a:xfrm>
          <a:prstGeom prst="rect">
            <a:avLst/>
          </a:prstGeom>
        </p:spPr>
        <p:txBody>
          <a:bodyPr wrap="none">
            <a:spAutoFit/>
          </a:bodyPr>
          <a:lstStyle/>
          <a:p>
            <a:r>
              <a:rPr lang="en-GB" b="1" dirty="0">
                <a:solidFill>
                  <a:schemeClr val="tx1"/>
                </a:solidFill>
                <a:latin typeface="Century Gothic" panose="020B0502020202020204" pitchFamily="34" charset="0"/>
              </a:rPr>
              <a:t>Vented Loggers</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1138" y="2164721"/>
            <a:ext cx="4712382" cy="3136488"/>
          </a:xfrm>
          <a:prstGeom prst="rect">
            <a:avLst/>
          </a:prstGeom>
        </p:spPr>
      </p:pic>
    </p:spTree>
    <p:extLst>
      <p:ext uri="{BB962C8B-B14F-4D97-AF65-F5344CB8AC3E}">
        <p14:creationId xmlns:p14="http://schemas.microsoft.com/office/powerpoint/2010/main" val="38768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3200"/>
            <a:ext cx="991034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spcCol="0" rtlCol="0" anchor="ctr"/>
          <a:lstStyle/>
          <a:p>
            <a:pPr algn="ctr"/>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88" y="266272"/>
            <a:ext cx="2562182" cy="498431"/>
          </a:xfrm>
          <a:prstGeom prst="rect">
            <a:avLst/>
          </a:prstGeom>
        </p:spPr>
      </p:pic>
      <p:cxnSp>
        <p:nvCxnSpPr>
          <p:cNvPr id="7" name="Straight Connector 6"/>
          <p:cNvCxnSpPr/>
          <p:nvPr/>
        </p:nvCxnSpPr>
        <p:spPr>
          <a:xfrm>
            <a:off x="0" y="1052736"/>
            <a:ext cx="9906000" cy="0"/>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553200"/>
            <a:ext cx="9906000" cy="2"/>
          </a:xfrm>
          <a:prstGeom prst="line">
            <a:avLst/>
          </a:prstGeom>
          <a:ln w="66675">
            <a:solidFill>
              <a:srgbClr val="000099"/>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917905" y="285473"/>
            <a:ext cx="3466013" cy="461665"/>
          </a:xfrm>
          <a:prstGeom prst="rect">
            <a:avLst/>
          </a:prstGeom>
        </p:spPr>
        <p:txBody>
          <a:bodyPr wrap="none">
            <a:spAutoFit/>
          </a:bodyPr>
          <a:lstStyle/>
          <a:p>
            <a:r>
              <a:rPr lang="en-GB" sz="2400" b="1" dirty="0">
                <a:solidFill>
                  <a:schemeClr val="tx1"/>
                </a:solidFill>
                <a:latin typeface="Century Gothic" panose="020B0502020202020204" pitchFamily="34" charset="0"/>
              </a:rPr>
              <a:t>Water flow monitoring</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2168" y="3977968"/>
            <a:ext cx="4265086" cy="2399111"/>
          </a:xfrm>
          <a:prstGeom prst="rect">
            <a:avLst/>
          </a:prstGeom>
        </p:spPr>
      </p:pic>
      <p:sp>
        <p:nvSpPr>
          <p:cNvPr id="11" name="Rectangle 10"/>
          <p:cNvSpPr/>
          <p:nvPr/>
        </p:nvSpPr>
        <p:spPr>
          <a:xfrm>
            <a:off x="235464" y="1602366"/>
            <a:ext cx="4933560" cy="4401205"/>
          </a:xfrm>
          <a:prstGeom prst="rect">
            <a:avLst/>
          </a:prstGeom>
        </p:spPr>
        <p:txBody>
          <a:bodyPr wrap="square">
            <a:spAutoFit/>
          </a:bodyPr>
          <a:lstStyle/>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A calibrated flume is required to calculate water flow to the nearest Litre per </a:t>
            </a:r>
            <a:r>
              <a:rPr lang="en-GB" sz="1600" dirty="0" smtClean="0">
                <a:solidFill>
                  <a:schemeClr val="tx1"/>
                </a:solidFill>
                <a:latin typeface="Century Gothic" panose="020B0502020202020204" pitchFamily="34" charset="0"/>
              </a:rPr>
              <a:t>second</a:t>
            </a:r>
            <a:endParaRPr lang="en-GB" sz="16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Flumes are specially shaped, engineered structures that are used to measure the flow of water in open </a:t>
            </a:r>
            <a:r>
              <a:rPr lang="en-GB" sz="1600" dirty="0" smtClean="0">
                <a:solidFill>
                  <a:schemeClr val="tx1"/>
                </a:solidFill>
                <a:latin typeface="Century Gothic" panose="020B0502020202020204" pitchFamily="34" charset="0"/>
              </a:rPr>
              <a:t>channels</a:t>
            </a:r>
            <a:endParaRPr lang="en-GB" sz="16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Flumes have no moving </a:t>
            </a:r>
            <a:r>
              <a:rPr lang="en-GB" sz="1600" dirty="0" smtClean="0">
                <a:solidFill>
                  <a:schemeClr val="tx1"/>
                </a:solidFill>
                <a:latin typeface="Century Gothic" panose="020B0502020202020204" pitchFamily="34" charset="0"/>
              </a:rPr>
              <a:t>parts</a:t>
            </a:r>
            <a:endParaRPr lang="en-GB" sz="16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Flumes can use a change in elevation, a contraction of the sidewalls or a combination of the two to accelerate </a:t>
            </a:r>
            <a:r>
              <a:rPr lang="en-GB" sz="1600" dirty="0" smtClean="0">
                <a:solidFill>
                  <a:schemeClr val="tx1"/>
                </a:solidFill>
                <a:latin typeface="Century Gothic" panose="020B0502020202020204" pitchFamily="34" charset="0"/>
              </a:rPr>
              <a:t>flow</a:t>
            </a:r>
            <a:endParaRPr lang="en-GB" sz="1600" dirty="0">
              <a:solidFill>
                <a:schemeClr val="tx1"/>
              </a:solidFill>
              <a:latin typeface="Century Gothic" panose="020B0502020202020204" pitchFamily="34" charset="0"/>
            </a:endParaRPr>
          </a:p>
          <a:p>
            <a:pPr marL="285750" indent="-285750" algn="l">
              <a:buFont typeface="Arial" panose="020B0604020202020204" pitchFamily="34" charset="0"/>
              <a:buChar char="•"/>
            </a:pPr>
            <a:r>
              <a:rPr lang="en-GB" sz="1600" dirty="0">
                <a:solidFill>
                  <a:schemeClr val="tx1"/>
                </a:solidFill>
                <a:latin typeface="Century Gothic" panose="020B0502020202020204" pitchFamily="34" charset="0"/>
              </a:rPr>
              <a:t>The water level is measured in a stilling well that is connected to the main body of water by a small </a:t>
            </a:r>
            <a:r>
              <a:rPr lang="en-GB" sz="1600" dirty="0" smtClean="0">
                <a:solidFill>
                  <a:schemeClr val="tx1"/>
                </a:solidFill>
                <a:latin typeface="Century Gothic" panose="020B0502020202020204" pitchFamily="34" charset="0"/>
              </a:rPr>
              <a:t>capillary</a:t>
            </a:r>
          </a:p>
          <a:p>
            <a:pPr marL="285750" indent="-285750" algn="l">
              <a:buFont typeface="Arial" panose="020B0604020202020204" pitchFamily="34" charset="0"/>
              <a:buChar char="•"/>
            </a:pPr>
            <a:r>
              <a:rPr lang="en-GB" sz="1600" dirty="0" smtClean="0">
                <a:solidFill>
                  <a:schemeClr val="tx1"/>
                </a:solidFill>
                <a:latin typeface="Century Gothic" panose="020B0502020202020204" pitchFamily="34" charset="0"/>
              </a:rPr>
              <a:t>The </a:t>
            </a:r>
            <a:r>
              <a:rPr lang="en-GB" sz="1600" dirty="0">
                <a:solidFill>
                  <a:schemeClr val="tx1"/>
                </a:solidFill>
                <a:latin typeface="Century Gothic" panose="020B0502020202020204" pitchFamily="34" charset="0"/>
              </a:rPr>
              <a:t>relationship between the water level at the point of measurement and the flow rate can be obtained by a derived formula. </a:t>
            </a: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0779" y="1304800"/>
            <a:ext cx="3347864" cy="2510898"/>
          </a:xfrm>
          <a:prstGeom prst="rect">
            <a:avLst/>
          </a:prstGeom>
        </p:spPr>
      </p:pic>
    </p:spTree>
    <p:extLst>
      <p:ext uri="{BB962C8B-B14F-4D97-AF65-F5344CB8AC3E}">
        <p14:creationId xmlns:p14="http://schemas.microsoft.com/office/powerpoint/2010/main" val="316422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660400" y="2674007"/>
            <a:ext cx="8585200" cy="914400"/>
          </a:xfrm>
        </p:spPr>
        <p:txBody>
          <a:bodyPr/>
          <a:lstStyle/>
          <a:p>
            <a:r>
              <a:rPr lang="en-GB" dirty="0">
                <a:solidFill>
                  <a:schemeClr val="bg1"/>
                </a:solidFill>
                <a:latin typeface="Century Gothic" panose="020B0502020202020204" pitchFamily="34" charset="0"/>
              </a:rPr>
              <a:t>Many Thanks</a:t>
            </a:r>
          </a:p>
        </p:txBody>
      </p:sp>
      <p:sp>
        <p:nvSpPr>
          <p:cNvPr id="3075" name="Rectangle 4"/>
          <p:cNvSpPr>
            <a:spLocks noChangeArrowheads="1"/>
          </p:cNvSpPr>
          <p:nvPr/>
        </p:nvSpPr>
        <p:spPr bwMode="auto">
          <a:xfrm>
            <a:off x="6356351" y="6096000"/>
            <a:ext cx="3549650" cy="457200"/>
          </a:xfrm>
          <a:prstGeom prst="rect">
            <a:avLst/>
          </a:prstGeom>
          <a:noFill/>
          <a:ln w="9525">
            <a:noFill/>
            <a:miter lim="800000"/>
            <a:headEnd/>
            <a:tailEnd/>
          </a:ln>
        </p:spPr>
        <p:txBody>
          <a:bodyPr lIns="95777" tIns="47889" rIns="95777" bIns="47889"/>
          <a:lstStyle/>
          <a:p>
            <a:pPr>
              <a:spcBef>
                <a:spcPct val="0"/>
              </a:spcBef>
            </a:pPr>
            <a:endParaRPr lang="en-US" sz="2600" noProof="1">
              <a:solidFill>
                <a:schemeClr val="tx1"/>
              </a:solidFill>
              <a:latin typeface="Times New Roman" pitchFamily="18" charset="0"/>
            </a:endParaRPr>
          </a:p>
        </p:txBody>
      </p:sp>
      <p:sp>
        <p:nvSpPr>
          <p:cNvPr id="8" name="Rectangle 7"/>
          <p:cNvSpPr/>
          <p:nvPr/>
        </p:nvSpPr>
        <p:spPr>
          <a:xfrm>
            <a:off x="200472" y="202222"/>
            <a:ext cx="9505056" cy="6467137"/>
          </a:xfrm>
          <a:prstGeom prst="rect">
            <a:avLst/>
          </a:prstGeom>
          <a:noFill/>
          <a:ln w="38100">
            <a:solidFill>
              <a:srgbClr val="1A37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Tree>
    <p:extLst>
      <p:ext uri="{BB962C8B-B14F-4D97-AF65-F5344CB8AC3E}">
        <p14:creationId xmlns:p14="http://schemas.microsoft.com/office/powerpoint/2010/main" val="2595792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12429</TotalTime>
  <Words>1579</Words>
  <Application>Microsoft Office PowerPoint</Application>
  <PresentationFormat>A4 Paper (210x297 mm)</PresentationFormat>
  <Paragraphs>208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Century Gothic</vt:lpstr>
      <vt:lpstr>Symbol</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Many Thanks</vt:lpstr>
    </vt:vector>
  </TitlesOfParts>
  <Company>Eijkelkamp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Milieukundig bodemonderzoek</dc:title>
  <dc:creator>Gerard</dc:creator>
  <cp:lastModifiedBy>Jess Oliver</cp:lastModifiedBy>
  <cp:revision>321</cp:revision>
  <cp:lastPrinted>2019-01-08T13:26:22Z</cp:lastPrinted>
  <dcterms:created xsi:type="dcterms:W3CDTF">2001-11-12T13:34:00Z</dcterms:created>
  <dcterms:modified xsi:type="dcterms:W3CDTF">2019-01-08T13:26:55Z</dcterms:modified>
</cp:coreProperties>
</file>