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</p:sldMasterIdLst>
  <p:notesMasterIdLst>
    <p:notesMasterId r:id="rId20"/>
  </p:notesMasterIdLst>
  <p:sldIdLst>
    <p:sldId id="257" r:id="rId3"/>
    <p:sldId id="291" r:id="rId4"/>
    <p:sldId id="292" r:id="rId5"/>
    <p:sldId id="290" r:id="rId6"/>
    <p:sldId id="258" r:id="rId7"/>
    <p:sldId id="294" r:id="rId8"/>
    <p:sldId id="265" r:id="rId9"/>
    <p:sldId id="293" r:id="rId10"/>
    <p:sldId id="267" r:id="rId11"/>
    <p:sldId id="272" r:id="rId12"/>
    <p:sldId id="271" r:id="rId13"/>
    <p:sldId id="270" r:id="rId14"/>
    <p:sldId id="276" r:id="rId15"/>
    <p:sldId id="295" r:id="rId16"/>
    <p:sldId id="278" r:id="rId17"/>
    <p:sldId id="281" r:id="rId18"/>
    <p:sldId id="28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94A4"/>
    <a:srgbClr val="C5C5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5" autoAdjust="0"/>
    <p:restoredTop sz="94671" autoAdjust="0"/>
  </p:normalViewPr>
  <p:slideViewPr>
    <p:cSldViewPr snapToGrid="0">
      <p:cViewPr varScale="1">
        <p:scale>
          <a:sx n="111" d="100"/>
          <a:sy n="111" d="100"/>
        </p:scale>
        <p:origin x="-378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6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F8FEF9-9CF7-4017-BB41-8182DCE155E1}" type="datetimeFigureOut">
              <a:rPr lang="en-GB" smtClean="0"/>
              <a:t>06/05/2015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DC839A-999A-45C0-B36B-5B242AEF3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776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771EB7-3A9A-436D-AF9F-638F5AB1096B}" type="slidenum">
              <a:rPr lang="nl-NL" smtClean="0">
                <a:solidFill>
                  <a:srgbClr val="000000"/>
                </a:solidFill>
              </a:rPr>
              <a:pPr/>
              <a:t>1</a:t>
            </a:fld>
            <a:endParaRPr lang="nl-NL" smtClean="0">
              <a:solidFill>
                <a:srgbClr val="000000"/>
              </a:solidFill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772561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0"/>
          <p:cNvSpPr>
            <a:spLocks noGrp="1"/>
          </p:cNvSpPr>
          <p:nvPr>
            <p:ph type="title"/>
          </p:nvPr>
        </p:nvSpPr>
        <p:spPr>
          <a:xfrm>
            <a:off x="624838" y="1509084"/>
            <a:ext cx="1086612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4838" y="2834647"/>
            <a:ext cx="10881359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Century Gothic" panose="020B0502020202020204" pitchFamily="34" charset="0"/>
              </a:defRPr>
            </a:lvl1pPr>
            <a:lvl2pPr>
              <a:defRPr sz="2000">
                <a:latin typeface="Century Gothic" panose="020B0502020202020204" pitchFamily="34" charset="0"/>
              </a:defRPr>
            </a:lvl2pPr>
            <a:lvl3pPr>
              <a:defRPr sz="1800">
                <a:latin typeface="Century Gothic" panose="020B0502020202020204" pitchFamily="34" charset="0"/>
              </a:defRPr>
            </a:lvl3pPr>
            <a:lvl4pPr>
              <a:defRPr sz="1600">
                <a:latin typeface="Century Gothic" panose="020B0502020202020204" pitchFamily="34" charset="0"/>
              </a:defRPr>
            </a:lvl4pPr>
            <a:lvl5pPr>
              <a:defRPr sz="1600">
                <a:latin typeface="Century Gothic" panose="020B0502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0089530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3951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77288" y="6457750"/>
            <a:ext cx="2181225" cy="365125"/>
          </a:xfrm>
          <a:prstGeom prst="rect">
            <a:avLst/>
          </a:prstGeom>
        </p:spPr>
        <p:txBody>
          <a:bodyPr/>
          <a:lstStyle>
            <a:lvl1pPr>
              <a:defRPr sz="16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GB" dirty="0" smtClean="0"/>
              <a:t>22 January 2015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4147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85EAD561-C10A-4144-B0DE-E3F2EF70947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7389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14917" y="3213100"/>
            <a:ext cx="10566400" cy="914400"/>
          </a:xfrm>
        </p:spPr>
        <p:txBody>
          <a:bodyPr/>
          <a:lstStyle>
            <a:lvl1pPr>
              <a:defRPr>
                <a:solidFill>
                  <a:srgbClr val="4378B5"/>
                </a:solidFill>
              </a:defRPr>
            </a:lvl1pPr>
          </a:lstStyle>
          <a:p>
            <a:r>
              <a:rPr lang="nl-NL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03148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547B-F1AE-4FC6-BC72-9E1FDD275BF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>
                <a:solidFill>
                  <a:prstClr val="black">
                    <a:tint val="75000"/>
                  </a:prstClr>
                </a:solidFill>
              </a:rPr>
              <a:t>Van Walt Ltd - Monitoring Your Needs</a:t>
            </a:r>
            <a:endParaRPr lang="nl-N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C1505A-DE1E-4646-9B3A-7A3466021049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B0D8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615938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547B-F1AE-4FC6-BC72-9E1FDD275BF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>
                <a:solidFill>
                  <a:prstClr val="black">
                    <a:tint val="75000"/>
                  </a:prstClr>
                </a:solidFill>
              </a:rPr>
              <a:t>Van Walt Ltd - Monitoring Your Needs</a:t>
            </a: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2F5D48-840A-4DA0-8FDC-7DA5DE7D18B8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B0D8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72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547B-F1AE-4FC6-BC72-9E1FDD275BF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>
                <a:solidFill>
                  <a:prstClr val="black">
                    <a:tint val="75000"/>
                  </a:prstClr>
                </a:solidFill>
              </a:rPr>
              <a:t>Van Walt Ltd - Monitoring Your Needs</a:t>
            </a: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4D88DF-1B23-4DE8-A858-8DAB2803D750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B0D8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953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547B-F1AE-4FC6-BC72-9E1FDD275BF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>
                <a:solidFill>
                  <a:prstClr val="black">
                    <a:tint val="75000"/>
                  </a:prstClr>
                </a:solidFill>
              </a:rPr>
              <a:t>Van Walt Ltd - Monitoring Your Needs</a:t>
            </a: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D8B1BC-9F3F-49DA-8EA7-9C524D93D0EF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B0D8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52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547B-F1AE-4FC6-BC72-9E1FDD275BF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>
                <a:solidFill>
                  <a:prstClr val="black">
                    <a:tint val="75000"/>
                  </a:prstClr>
                </a:solidFill>
              </a:rPr>
              <a:t>Van Walt Ltd - Monitoring Your Needs</a:t>
            </a: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2D2812-6A9C-44EE-9B27-CFEAC59D38DF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B0D8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227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547B-F1AE-4FC6-BC72-9E1FDD275BF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>
                <a:solidFill>
                  <a:prstClr val="black">
                    <a:tint val="75000"/>
                  </a:prstClr>
                </a:solidFill>
              </a:rPr>
              <a:t>Van Walt Ltd - Monitoring Your Needs</a:t>
            </a: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A17382-2866-478A-9C56-025299E4430E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B0D8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295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547B-F1AE-4FC6-BC72-9E1FDD275BF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>
                <a:solidFill>
                  <a:prstClr val="black">
                    <a:tint val="75000"/>
                  </a:prstClr>
                </a:solidFill>
              </a:rPr>
              <a:t>Van Walt Ltd - Monitoring Your Needs</a:t>
            </a: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B5E813-5534-4895-93DC-169C493A9234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B0D8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443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547B-F1AE-4FC6-BC72-9E1FDD275BF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>
                <a:solidFill>
                  <a:prstClr val="black">
                    <a:tint val="75000"/>
                  </a:prstClr>
                </a:solidFill>
              </a:rPr>
              <a:t>Van Walt Ltd - Monitoring Your Needs</a:t>
            </a: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31F894-B5F1-4CD8-BC34-11C9034F25E1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B0D8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617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547B-F1AE-4FC6-BC72-9E1FDD275BF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>
                <a:solidFill>
                  <a:prstClr val="black">
                    <a:tint val="75000"/>
                  </a:prstClr>
                </a:solidFill>
              </a:rPr>
              <a:t>Van Walt Ltd - Monitoring Your Needs</a:t>
            </a: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EE0632-DABE-4323-9E19-4B8CDC284DAD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B0D8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830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547B-F1AE-4FC6-BC72-9E1FDD275BF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>
                <a:solidFill>
                  <a:prstClr val="black">
                    <a:tint val="75000"/>
                  </a:prstClr>
                </a:solidFill>
              </a:rPr>
              <a:t>Van Walt Ltd - Monitoring Your Needs</a:t>
            </a: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C1A3EF-3CE8-434C-919B-36D3658B2F07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B0D8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8179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547B-F1AE-4FC6-BC72-9E1FDD275BF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>
                <a:solidFill>
                  <a:prstClr val="black">
                    <a:tint val="75000"/>
                  </a:prstClr>
                </a:solidFill>
              </a:rPr>
              <a:t>Van Walt Ltd - Monitoring Your Needs</a:t>
            </a: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2AFE15-2EF9-41EF-8E3A-F284A434FDCF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B0D8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370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14917" y="3213100"/>
            <a:ext cx="10566400" cy="914400"/>
          </a:xfrm>
        </p:spPr>
        <p:txBody>
          <a:bodyPr/>
          <a:lstStyle>
            <a:lvl1pPr>
              <a:defRPr>
                <a:solidFill>
                  <a:srgbClr val="4378B5"/>
                </a:solidFill>
              </a:defRPr>
            </a:lvl1pPr>
          </a:lstStyle>
          <a:p>
            <a:r>
              <a:rPr lang="nl-NL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8023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119943"/>
            <a:ext cx="12192000" cy="13885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" y="6217915"/>
            <a:ext cx="12192001" cy="640085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624838" y="1509084"/>
            <a:ext cx="1086612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1320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76" r:id="rId3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ct val="20000"/>
        </a:spcBef>
        <a:buFontTx/>
        <a:buBlip>
          <a:blip r:embed="rId7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fld id="{2108547B-F1AE-4FC6-BC72-9E1FDD275BFF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t>06/05/2015</a:t>
            </a:fld>
            <a:endParaRPr lang="en-GB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nl-NL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t>Van Walt Ltd - Monitoring Your Needs</a:t>
            </a:r>
            <a:endParaRPr lang="nl-NL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9AC1505A-DE1E-4646-9B3A-7A3466021049}" type="slidenum">
              <a:rPr lang="nl-NL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nl-NL">
              <a:solidFill>
                <a:srgbClr val="B0D89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9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ct val="20000"/>
        </a:spcBef>
        <a:buFontTx/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7391400" y="60960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noProof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5862" y="2117344"/>
            <a:ext cx="10699845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 </a:t>
            </a:r>
            <a:r>
              <a:rPr lang="en-GB" sz="5400" dirty="0">
                <a:solidFill>
                  <a:schemeClr val="bg1"/>
                </a:solidFill>
                <a:latin typeface="Century Gothic" panose="020B0502020202020204" pitchFamily="34" charset="0"/>
              </a:rPr>
              <a:t>Groundwater sampling </a:t>
            </a:r>
            <a:r>
              <a:rPr lang="en-GB" sz="5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and</a:t>
            </a:r>
          </a:p>
          <a:p>
            <a:pPr algn="ctr"/>
            <a:r>
              <a:rPr lang="en-GB" sz="5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purge techniques</a:t>
            </a:r>
          </a:p>
          <a:p>
            <a:pPr algn="ctr"/>
            <a:endParaRPr lang="en-GB" sz="5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4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Acquiring </a:t>
            </a:r>
            <a:r>
              <a:rPr lang="en-GB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 </a:t>
            </a:r>
            <a:r>
              <a:rPr lang="en-GB" sz="4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representative sample</a:t>
            </a:r>
            <a:endParaRPr lang="en-GB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48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850" y="1538285"/>
            <a:ext cx="5137969" cy="463796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32000"/>
              </a:srgbClr>
            </a:outerShdw>
          </a:effectLst>
        </p:spPr>
      </p:pic>
      <p:sp>
        <p:nvSpPr>
          <p:cNvPr id="3" name="Title 3"/>
          <p:cNvSpPr>
            <a:spLocks noGrp="1"/>
          </p:cNvSpPr>
          <p:nvPr>
            <p:ph type="ctrTitle"/>
          </p:nvPr>
        </p:nvSpPr>
        <p:spPr>
          <a:xfrm>
            <a:off x="657634" y="3203430"/>
            <a:ext cx="10566400" cy="91440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Your Resources: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/>
            </a:r>
            <a:br>
              <a:rPr lang="en-GB" dirty="0">
                <a:solidFill>
                  <a:schemeClr val="tx1"/>
                </a:solidFill>
              </a:rPr>
            </a:br>
            <a:r>
              <a:rPr lang="en-GB" sz="6200" dirty="0" smtClean="0">
                <a:solidFill>
                  <a:schemeClr val="tx1"/>
                </a:solidFill>
              </a:rPr>
              <a:t>ISO Standards (5667)</a:t>
            </a:r>
            <a:br>
              <a:rPr lang="en-GB" sz="6200" dirty="0" smtClean="0">
                <a:solidFill>
                  <a:schemeClr val="tx1"/>
                </a:solidFill>
              </a:rPr>
            </a:br>
            <a:r>
              <a:rPr lang="en-GB" sz="6200" dirty="0" smtClean="0">
                <a:solidFill>
                  <a:schemeClr val="tx1"/>
                </a:solidFill>
              </a:rPr>
              <a:t>GNS National Protocol</a:t>
            </a:r>
            <a:br>
              <a:rPr lang="en-GB" sz="6200" dirty="0" smtClean="0">
                <a:solidFill>
                  <a:schemeClr val="tx1"/>
                </a:solidFill>
              </a:rPr>
            </a:br>
            <a:endParaRPr lang="en-GB" sz="6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63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572" y="1501254"/>
            <a:ext cx="5902656" cy="47221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38" y="1351396"/>
            <a:ext cx="10866121" cy="1325563"/>
          </a:xfrm>
        </p:spPr>
        <p:txBody>
          <a:bodyPr/>
          <a:lstStyle/>
          <a:p>
            <a:r>
              <a:rPr lang="en-GB" dirty="0" smtClean="0"/>
              <a:t>What are we trying to achieve?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D561-C10A-4144-B0DE-E3F2EF70947A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3588" y="4897817"/>
            <a:ext cx="1086612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GB" dirty="0" smtClean="0"/>
              <a:t>Why is this so important?</a:t>
            </a:r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24838" y="3124606"/>
            <a:ext cx="1086612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GB" sz="6400" b="1" dirty="0" smtClean="0">
                <a:solidFill>
                  <a:srgbClr val="FF0000"/>
                </a:solidFill>
              </a:rPr>
              <a:t>A REPRESENTATIVE SAMPLE!</a:t>
            </a:r>
            <a:endParaRPr lang="en-GB" sz="6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66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596" y="2912881"/>
            <a:ext cx="10866121" cy="1325563"/>
          </a:xfrm>
        </p:spPr>
        <p:txBody>
          <a:bodyPr>
            <a:noAutofit/>
          </a:bodyPr>
          <a:lstStyle/>
          <a:p>
            <a:r>
              <a:rPr lang="en-GB" sz="5000" dirty="0" smtClean="0"/>
              <a:t>Acquiring a representative groundwater sample starts with?</a:t>
            </a:r>
            <a:endParaRPr lang="en-GB" sz="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D561-C10A-4144-B0DE-E3F2EF70947A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208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018" y="1534123"/>
            <a:ext cx="7643398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Installation of Monitoring Wells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028393" y="3208567"/>
            <a:ext cx="6920647" cy="2859330"/>
          </a:xfrm>
        </p:spPr>
        <p:txBody>
          <a:bodyPr/>
          <a:lstStyle/>
          <a:p>
            <a:pPr marL="0" indent="0" algn="just">
              <a:buNone/>
            </a:pPr>
            <a:r>
              <a:rPr lang="en-GB" sz="2600" dirty="0" smtClean="0"/>
              <a:t>Aim </a:t>
            </a:r>
            <a:r>
              <a:rPr lang="en-GB" sz="2600" dirty="0"/>
              <a:t>of a well is to produce water representative of the groundwater surrounding the screened part of the well</a:t>
            </a:r>
          </a:p>
          <a:p>
            <a:pPr marL="0" indent="0">
              <a:buNone/>
            </a:pPr>
            <a:endParaRPr lang="en-GB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4546" y="1534123"/>
            <a:ext cx="4016987" cy="467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57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D561-C10A-4144-B0DE-E3F2EF70947A}" type="slidenum">
              <a:rPr lang="en-GB" smtClean="0"/>
              <a:pPr/>
              <a:t>6</a:t>
            </a:fld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5" t="1918" r="295" b="573"/>
          <a:stretch/>
        </p:blipFill>
        <p:spPr>
          <a:xfrm>
            <a:off x="7356143" y="1592826"/>
            <a:ext cx="4816710" cy="461624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383" y="2493601"/>
            <a:ext cx="8638167" cy="3057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360000">
              <a:spcBef>
                <a:spcPts val="200"/>
              </a:spcBef>
              <a:buBlip>
                <a:blip r:embed="rId3"/>
              </a:buBlip>
            </a:pPr>
            <a:r>
              <a:rPr lang="en-GB" sz="2000" dirty="0" smtClean="0">
                <a:latin typeface="Century Gothic" panose="020B0502020202020204" pitchFamily="34" charset="0"/>
              </a:rPr>
              <a:t>A window not a chasm!</a:t>
            </a:r>
          </a:p>
          <a:p>
            <a:pPr marL="285750" indent="-360000">
              <a:spcBef>
                <a:spcPts val="200"/>
              </a:spcBef>
              <a:buBlip>
                <a:blip r:embed="rId3"/>
              </a:buBlip>
            </a:pPr>
            <a:r>
              <a:rPr lang="en-GB" sz="2000" dirty="0" smtClean="0">
                <a:latin typeface="Century Gothic" panose="020B0502020202020204" pitchFamily="34" charset="0"/>
              </a:rPr>
              <a:t>Discrete installation.  Reduce impact above and below ground.</a:t>
            </a:r>
          </a:p>
          <a:p>
            <a:pPr marL="285750" indent="-360000">
              <a:spcBef>
                <a:spcPts val="200"/>
              </a:spcBef>
              <a:buBlip>
                <a:blip r:embed="rId3"/>
              </a:buBlip>
            </a:pPr>
            <a:r>
              <a:rPr lang="en-GB" sz="2000" dirty="0" smtClean="0">
                <a:latin typeface="Century Gothic" panose="020B0502020202020204" pitchFamily="34" charset="0"/>
              </a:rPr>
              <a:t>Quality trustworthy materials (certified?)</a:t>
            </a:r>
          </a:p>
          <a:p>
            <a:pPr marL="285750" indent="-360000">
              <a:spcBef>
                <a:spcPts val="200"/>
              </a:spcBef>
              <a:buBlip>
                <a:blip r:embed="rId3"/>
              </a:buBlip>
            </a:pPr>
            <a:r>
              <a:rPr lang="en-GB" sz="2000" dirty="0" smtClean="0">
                <a:latin typeface="Century Gothic" panose="020B0502020202020204" pitchFamily="34" charset="0"/>
              </a:rPr>
              <a:t>Impermeable layers sealed (which aquifer are you measuring?)</a:t>
            </a:r>
          </a:p>
          <a:p>
            <a:pPr marL="285750" indent="-360000">
              <a:spcBef>
                <a:spcPts val="200"/>
              </a:spcBef>
              <a:buBlip>
                <a:blip r:embed="rId3"/>
              </a:buBlip>
            </a:pPr>
            <a:r>
              <a:rPr lang="en-GB" sz="2000" dirty="0" smtClean="0">
                <a:latin typeface="Century Gothic" panose="020B0502020202020204" pitchFamily="34" charset="0"/>
              </a:rPr>
              <a:t>Screened section below minimum groundwater level</a:t>
            </a:r>
          </a:p>
          <a:p>
            <a:pPr marL="285750" indent="-360000">
              <a:spcBef>
                <a:spcPts val="200"/>
              </a:spcBef>
              <a:buBlip>
                <a:blip r:embed="rId3"/>
              </a:buBlip>
            </a:pPr>
            <a:r>
              <a:rPr lang="en-GB" sz="2000" dirty="0" smtClean="0">
                <a:latin typeface="Century Gothic" panose="020B0502020202020204" pitchFamily="34" charset="0"/>
              </a:rPr>
              <a:t>Screen slot size?</a:t>
            </a:r>
          </a:p>
          <a:p>
            <a:pPr marL="285750" indent="-360000">
              <a:spcBef>
                <a:spcPts val="200"/>
              </a:spcBef>
              <a:buBlip>
                <a:blip r:embed="rId3"/>
              </a:buBlip>
            </a:pPr>
            <a:r>
              <a:rPr lang="en-GB" sz="2000" dirty="0" smtClean="0">
                <a:latin typeface="Century Gothic" panose="020B0502020202020204" pitchFamily="34" charset="0"/>
              </a:rPr>
              <a:t>Filter gauze and sand pack</a:t>
            </a:r>
          </a:p>
          <a:p>
            <a:pPr marL="285750" indent="-360000">
              <a:spcBef>
                <a:spcPts val="200"/>
              </a:spcBef>
              <a:buBlip>
                <a:blip r:embed="rId3"/>
              </a:buBlip>
            </a:pPr>
            <a:r>
              <a:rPr lang="en-GB" sz="2000" dirty="0" smtClean="0">
                <a:latin typeface="Century Gothic" panose="020B0502020202020204" pitchFamily="34" charset="0"/>
              </a:rPr>
              <a:t>Back filled around remainder of blind pipe</a:t>
            </a:r>
          </a:p>
          <a:p>
            <a:pPr marL="285750" indent="-360000">
              <a:buBlip>
                <a:blip r:embed="rId3"/>
              </a:buBlip>
            </a:pPr>
            <a:endParaRPr lang="en-GB" sz="2100" dirty="0">
              <a:latin typeface="Century Gothic" panose="020B0502020202020204" pitchFamily="34" charset="0"/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758313" y="5283536"/>
            <a:ext cx="8613819" cy="569133"/>
          </a:xfrm>
          <a:prstGeom prst="chevron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83347" y="5183381"/>
            <a:ext cx="60139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Natural stability?</a:t>
            </a:r>
            <a:endParaRPr lang="en-GB" sz="4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11216" y="1563886"/>
            <a:ext cx="70439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Century Gothic" panose="020B0502020202020204" pitchFamily="34" charset="0"/>
              </a:rPr>
              <a:t>Quality well installation</a:t>
            </a:r>
            <a:endParaRPr lang="en-GB" sz="4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79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456" y="1396542"/>
            <a:ext cx="11818623" cy="1325563"/>
          </a:xfrm>
        </p:spPr>
        <p:txBody>
          <a:bodyPr>
            <a:noAutofit/>
          </a:bodyPr>
          <a:lstStyle/>
          <a:p>
            <a:r>
              <a:rPr lang="en-GB" dirty="0" smtClean="0"/>
              <a:t>Purging Monitoring Wells Prior to Sampling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idx="4294967295"/>
          </p:nvPr>
        </p:nvSpPr>
        <p:spPr>
          <a:xfrm>
            <a:off x="1610669" y="2722105"/>
            <a:ext cx="7921852" cy="4351338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en-GB" sz="3400" dirty="0" smtClean="0">
                <a:latin typeface="Century Gothic" panose="020B0502020202020204" pitchFamily="34" charset="0"/>
              </a:rPr>
              <a:t> </a:t>
            </a:r>
            <a:r>
              <a:rPr lang="en-GB" dirty="0" smtClean="0">
                <a:latin typeface="Century Gothic" panose="020B0502020202020204" pitchFamily="34" charset="0"/>
              </a:rPr>
              <a:t>Why purge?</a:t>
            </a:r>
          </a:p>
          <a:p>
            <a:pPr marL="1080000" algn="just">
              <a:lnSpc>
                <a:spcPct val="100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GB" sz="2600" dirty="0" smtClean="0">
                <a:latin typeface="Century Gothic" panose="020B0502020202020204" pitchFamily="34" charset="0"/>
              </a:rPr>
              <a:t>To remove </a:t>
            </a:r>
            <a:r>
              <a:rPr lang="en-GB" sz="2600" dirty="0" err="1" smtClean="0">
                <a:latin typeface="Century Gothic" panose="020B0502020202020204" pitchFamily="34" charset="0"/>
              </a:rPr>
              <a:t>silty</a:t>
            </a:r>
            <a:r>
              <a:rPr lang="en-GB" sz="2600" dirty="0" smtClean="0">
                <a:latin typeface="Century Gothic" panose="020B0502020202020204" pitchFamily="34" charset="0"/>
              </a:rPr>
              <a:t> material and deposits from the bottom of the well</a:t>
            </a:r>
          </a:p>
          <a:p>
            <a:pPr marL="10800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600" dirty="0" smtClean="0">
                <a:latin typeface="Century Gothic" panose="020B0502020202020204" pitchFamily="34" charset="0"/>
              </a:rPr>
              <a:t>To remove stagnant oxidised water</a:t>
            </a:r>
          </a:p>
          <a:p>
            <a:pPr marL="10800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600" dirty="0" smtClean="0">
                <a:latin typeface="Century Gothic" panose="020B0502020202020204" pitchFamily="34" charset="0"/>
              </a:rPr>
              <a:t>To attract groundwater from the aquifer!!</a:t>
            </a:r>
            <a:endParaRPr lang="en-GB" sz="2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31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738" y="1509084"/>
            <a:ext cx="10866121" cy="1325563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Three sampling methods currently in use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2464" y="2657226"/>
            <a:ext cx="10515600" cy="2597647"/>
          </a:xfrm>
        </p:spPr>
        <p:txBody>
          <a:bodyPr/>
          <a:lstStyle/>
          <a:p>
            <a:pPr indent="-720000">
              <a:lnSpc>
                <a:spcPct val="200000"/>
              </a:lnSpc>
              <a:spcBef>
                <a:spcPts val="0"/>
              </a:spcBef>
            </a:pPr>
            <a:r>
              <a:rPr lang="en-GB" dirty="0" smtClean="0">
                <a:latin typeface="Century Gothic" panose="020B0502020202020204" pitchFamily="34" charset="0"/>
              </a:rPr>
              <a:t>High flow purge</a:t>
            </a:r>
          </a:p>
          <a:p>
            <a:pPr indent="-720000">
              <a:lnSpc>
                <a:spcPct val="200000"/>
              </a:lnSpc>
              <a:spcBef>
                <a:spcPts val="0"/>
              </a:spcBef>
            </a:pPr>
            <a:r>
              <a:rPr lang="en-GB" dirty="0" smtClean="0">
                <a:latin typeface="Century Gothic" panose="020B0502020202020204" pitchFamily="34" charset="0"/>
              </a:rPr>
              <a:t>Low flow</a:t>
            </a:r>
          </a:p>
          <a:p>
            <a:pPr indent="-720000">
              <a:lnSpc>
                <a:spcPct val="200000"/>
              </a:lnSpc>
              <a:spcBef>
                <a:spcPts val="0"/>
              </a:spcBef>
            </a:pPr>
            <a:r>
              <a:rPr lang="en-GB" dirty="0" smtClean="0">
                <a:latin typeface="Century Gothic" panose="020B0502020202020204" pitchFamily="34" charset="0"/>
              </a:rPr>
              <a:t>No flow</a:t>
            </a: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D561-C10A-4144-B0DE-E3F2EF70947A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3409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905" y="1435164"/>
            <a:ext cx="8629582" cy="1407813"/>
          </a:xfrm>
        </p:spPr>
        <p:txBody>
          <a:bodyPr>
            <a:noAutofit/>
          </a:bodyPr>
          <a:lstStyle/>
          <a:p>
            <a:r>
              <a:rPr lang="en-GB" sz="4000" dirty="0"/>
              <a:t>Classical High Flow Purge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7691" y="3163523"/>
            <a:ext cx="5966408" cy="3834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0" indent="-432000">
              <a:spcBef>
                <a:spcPts val="800"/>
              </a:spcBef>
              <a:buBlip>
                <a:blip r:embed="rId2"/>
              </a:buBlip>
            </a:pPr>
            <a:r>
              <a:rPr lang="en-GB" sz="2200" dirty="0">
                <a:latin typeface="Century Gothic" panose="020B0502020202020204" pitchFamily="34" charset="0"/>
              </a:rPr>
              <a:t>Large volumes of waste </a:t>
            </a:r>
            <a:r>
              <a:rPr lang="en-GB" sz="2200" dirty="0" smtClean="0">
                <a:latin typeface="Century Gothic" panose="020B0502020202020204" pitchFamily="34" charset="0"/>
              </a:rPr>
              <a:t>water</a:t>
            </a:r>
            <a:endParaRPr lang="en-GB" sz="2200" dirty="0">
              <a:latin typeface="Century Gothic" panose="020B0502020202020204" pitchFamily="34" charset="0"/>
            </a:endParaRPr>
          </a:p>
          <a:p>
            <a:pPr marL="360000" indent="-432000">
              <a:spcBef>
                <a:spcPts val="800"/>
              </a:spcBef>
              <a:buBlip>
                <a:blip r:embed="rId2"/>
              </a:buBlip>
            </a:pPr>
            <a:r>
              <a:rPr lang="en-GB" sz="2200" dirty="0" smtClean="0">
                <a:latin typeface="Century Gothic" panose="020B0502020202020204" pitchFamily="34" charset="0"/>
              </a:rPr>
              <a:t>Greater potential for draw down</a:t>
            </a:r>
            <a:endParaRPr lang="en-GB" sz="2200" dirty="0">
              <a:latin typeface="Century Gothic" panose="020B0502020202020204" pitchFamily="34" charset="0"/>
            </a:endParaRPr>
          </a:p>
          <a:p>
            <a:pPr marL="360000" indent="-432000">
              <a:spcBef>
                <a:spcPts val="800"/>
              </a:spcBef>
              <a:buBlip>
                <a:blip r:embed="rId2"/>
              </a:buBlip>
            </a:pPr>
            <a:r>
              <a:rPr lang="en-GB" sz="2200" dirty="0" smtClean="0">
                <a:latin typeface="Century Gothic" panose="020B0502020202020204" pitchFamily="34" charset="0"/>
              </a:rPr>
              <a:t>Requires expensive high flow pumps</a:t>
            </a:r>
          </a:p>
          <a:p>
            <a:pPr marL="360000" indent="-432000">
              <a:spcBef>
                <a:spcPts val="800"/>
              </a:spcBef>
              <a:buBlip>
                <a:blip r:embed="rId2"/>
              </a:buBlip>
            </a:pPr>
            <a:r>
              <a:rPr lang="en-GB" sz="2200" dirty="0" smtClean="0">
                <a:latin typeface="Century Gothic" panose="020B0502020202020204" pitchFamily="34" charset="0"/>
              </a:rPr>
              <a:t>Larger pumps require larger well pipes</a:t>
            </a:r>
          </a:p>
          <a:p>
            <a:pPr marL="360000" indent="-432000">
              <a:spcBef>
                <a:spcPts val="800"/>
              </a:spcBef>
              <a:buBlip>
                <a:blip r:embed="rId2"/>
              </a:buBlip>
            </a:pPr>
            <a:r>
              <a:rPr lang="en-GB" sz="2200" dirty="0" smtClean="0">
                <a:latin typeface="Century Gothic" panose="020B0502020202020204" pitchFamily="34" charset="0"/>
              </a:rPr>
              <a:t>Not suitable for VOC sampling (heat and cavitation)</a:t>
            </a:r>
          </a:p>
          <a:p>
            <a:pPr marL="360000" indent="-432000">
              <a:spcBef>
                <a:spcPts val="800"/>
              </a:spcBef>
              <a:buBlip>
                <a:blip r:embed="rId2"/>
              </a:buBlip>
            </a:pPr>
            <a:r>
              <a:rPr lang="en-GB" sz="2200" dirty="0">
                <a:latin typeface="Century Gothic" panose="020B0502020202020204" pitchFamily="34" charset="0"/>
              </a:rPr>
              <a:t>High turbidity</a:t>
            </a:r>
          </a:p>
          <a:p>
            <a:pPr marL="360000" indent="-432000">
              <a:spcBef>
                <a:spcPts val="300"/>
              </a:spcBef>
              <a:buBlip>
                <a:blip r:embed="rId2"/>
              </a:buBlip>
            </a:pPr>
            <a:endParaRPr lang="en-GB" sz="2700" dirty="0" smtClean="0">
              <a:latin typeface="Century Gothic" panose="020B0502020202020204" pitchFamily="34" charset="0"/>
            </a:endParaRPr>
          </a:p>
          <a:p>
            <a:endParaRPr lang="en-GB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277" y="1542197"/>
            <a:ext cx="3595724" cy="4679506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>
            <a:off x="9234152" y="5563673"/>
            <a:ext cx="2086379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8822028" y="4378817"/>
            <a:ext cx="12879" cy="1403797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255357" y="4971245"/>
            <a:ext cx="566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1m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9929611" y="5106473"/>
            <a:ext cx="978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90mm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9929611" y="1687132"/>
            <a:ext cx="978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44mm</a:t>
            </a:r>
            <a:endParaRPr lang="en-GB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11745532" y="1871798"/>
            <a:ext cx="12879" cy="3910816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1217499" y="2897746"/>
            <a:ext cx="669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5m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7312914" y="3311844"/>
            <a:ext cx="2759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Wetted well volume: 12.3L</a:t>
            </a:r>
          </a:p>
          <a:p>
            <a:r>
              <a:rPr lang="en-GB" b="1" dirty="0" smtClean="0"/>
              <a:t>Total purge:  37L</a:t>
            </a:r>
            <a:endParaRPr lang="en-GB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137092" y="2501914"/>
            <a:ext cx="4807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Purge 3 x wetted well volume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4041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93008" y="1290301"/>
            <a:ext cx="10866121" cy="1325563"/>
          </a:xfrm>
        </p:spPr>
        <p:txBody>
          <a:bodyPr/>
          <a:lstStyle/>
          <a:p>
            <a:r>
              <a:rPr lang="en-GB" dirty="0"/>
              <a:t>Why turbidity is so </a:t>
            </a:r>
            <a:r>
              <a:rPr lang="en-GB" dirty="0" smtClean="0"/>
              <a:t>important?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77420" y="2438983"/>
            <a:ext cx="9007522" cy="2889407"/>
          </a:xfrm>
        </p:spPr>
        <p:txBody>
          <a:bodyPr>
            <a:noAutofit/>
          </a:bodyPr>
          <a:lstStyle/>
          <a:p>
            <a:pPr marL="1440000" algn="just">
              <a:lnSpc>
                <a:spcPct val="100000"/>
              </a:lnSpc>
              <a:spcBef>
                <a:spcPts val="0"/>
              </a:spcBef>
            </a:pPr>
            <a:r>
              <a:rPr lang="en-GB" sz="2150" dirty="0" smtClean="0">
                <a:latin typeface="Century Gothic" panose="020B0502020202020204" pitchFamily="34" charset="0"/>
              </a:rPr>
              <a:t>If a water sample is filtered containing PAH, PCB, dioxins, microorganisms (E. coli, Giardia</a:t>
            </a:r>
            <a:r>
              <a:rPr lang="en-GB" sz="2150" dirty="0">
                <a:latin typeface="Century Gothic" panose="020B0502020202020204" pitchFamily="34" charset="0"/>
              </a:rPr>
              <a:t>) and a number of pesticides none </a:t>
            </a:r>
            <a:r>
              <a:rPr lang="en-GB" sz="2150" dirty="0" smtClean="0">
                <a:latin typeface="Century Gothic" panose="020B0502020202020204" pitchFamily="34" charset="0"/>
              </a:rPr>
              <a:t>of these components will be found</a:t>
            </a:r>
          </a:p>
          <a:p>
            <a:pPr marL="1440000" algn="just">
              <a:lnSpc>
                <a:spcPct val="100000"/>
              </a:lnSpc>
              <a:spcBef>
                <a:spcPts val="1000"/>
              </a:spcBef>
            </a:pPr>
            <a:r>
              <a:rPr lang="en-GB" sz="2150" dirty="0" smtClean="0">
                <a:latin typeface="Century Gothic" panose="020B0502020202020204" pitchFamily="34" charset="0"/>
              </a:rPr>
              <a:t>Are we measuring soil or water?</a:t>
            </a:r>
          </a:p>
          <a:p>
            <a:pPr marL="1440000" algn="just">
              <a:lnSpc>
                <a:spcPct val="100000"/>
              </a:lnSpc>
              <a:spcBef>
                <a:spcPts val="1000"/>
              </a:spcBef>
            </a:pPr>
            <a:r>
              <a:rPr lang="en-GB" sz="2150" dirty="0" smtClean="0">
                <a:latin typeface="Century Gothic" panose="020B0502020202020204" pitchFamily="34" charset="0"/>
              </a:rPr>
              <a:t>If the sample is not filtered, above pollutions adsorb to sediments and are finally analysed as being water pollution!</a:t>
            </a:r>
          </a:p>
          <a:p>
            <a:pPr marL="1440000" algn="just">
              <a:lnSpc>
                <a:spcPct val="100000"/>
              </a:lnSpc>
              <a:spcBef>
                <a:spcPts val="1000"/>
              </a:spcBef>
            </a:pPr>
            <a:r>
              <a:rPr lang="en-GB" sz="2150" dirty="0" smtClean="0">
                <a:latin typeface="Century Gothic" panose="020B0502020202020204" pitchFamily="34" charset="0"/>
              </a:rPr>
              <a:t>Adsorbed contaminants in suspended sediment can amplify water analysis up to 1000 times!  In soil: mg/L.  In water: µg/L</a:t>
            </a:r>
            <a:endParaRPr lang="en-GB" sz="2150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188" y="1574030"/>
            <a:ext cx="2175851" cy="456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53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26741"/>
            <a:ext cx="5186215" cy="1325563"/>
          </a:xfrm>
        </p:spPr>
        <p:txBody>
          <a:bodyPr>
            <a:normAutofit/>
          </a:bodyPr>
          <a:lstStyle/>
          <a:p>
            <a:r>
              <a:rPr lang="en-GB" sz="4200" dirty="0"/>
              <a:t>Reducing turbidity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076" y="2748837"/>
            <a:ext cx="4476466" cy="3402472"/>
          </a:xfrm>
        </p:spPr>
        <p:txBody>
          <a:bodyPr/>
          <a:lstStyle/>
          <a:p>
            <a:pPr marL="713700" indent="-540000" algn="just">
              <a:lnSpc>
                <a:spcPct val="100000"/>
              </a:lnSpc>
              <a:spcBef>
                <a:spcPts val="1600"/>
              </a:spcBef>
            </a:pPr>
            <a:r>
              <a:rPr lang="en-GB" sz="2500" dirty="0">
                <a:latin typeface="Century Gothic" panose="020B0502020202020204" pitchFamily="34" charset="0"/>
              </a:rPr>
              <a:t>Q</a:t>
            </a:r>
            <a:r>
              <a:rPr lang="en-GB" sz="2500" dirty="0" smtClean="0">
                <a:latin typeface="Century Gothic" panose="020B0502020202020204" pitchFamily="34" charset="0"/>
              </a:rPr>
              <a:t>uality well installation</a:t>
            </a:r>
          </a:p>
          <a:p>
            <a:pPr marL="713700" indent="-540000" algn="just">
              <a:lnSpc>
                <a:spcPct val="100000"/>
              </a:lnSpc>
              <a:spcBef>
                <a:spcPts val="1800"/>
              </a:spcBef>
            </a:pPr>
            <a:r>
              <a:rPr lang="en-GB" sz="2500" dirty="0" smtClean="0">
                <a:latin typeface="Century Gothic" panose="020B0502020202020204" pitchFamily="34" charset="0"/>
              </a:rPr>
              <a:t>Fine slotted pipe</a:t>
            </a:r>
          </a:p>
          <a:p>
            <a:pPr marL="713700" indent="-540000" algn="just">
              <a:lnSpc>
                <a:spcPct val="100000"/>
              </a:lnSpc>
              <a:spcBef>
                <a:spcPts val="1800"/>
              </a:spcBef>
            </a:pPr>
            <a:r>
              <a:rPr lang="en-GB" sz="2500" dirty="0" smtClean="0">
                <a:latin typeface="Century Gothic" panose="020B0502020202020204" pitchFamily="34" charset="0"/>
              </a:rPr>
              <a:t>Reduce forces within well installation</a:t>
            </a:r>
          </a:p>
          <a:p>
            <a:pPr marL="713700" indent="-540000" algn="just">
              <a:lnSpc>
                <a:spcPct val="100000"/>
              </a:lnSpc>
              <a:spcBef>
                <a:spcPts val="1800"/>
              </a:spcBef>
            </a:pPr>
            <a:r>
              <a:rPr lang="en-GB" sz="2500" dirty="0" smtClean="0">
                <a:latin typeface="Century Gothic" panose="020B0502020202020204" pitchFamily="34" charset="0"/>
              </a:rPr>
              <a:t>Minimise disturbance</a:t>
            </a:r>
            <a:endParaRPr lang="en-GB" sz="2500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618" y="1679656"/>
            <a:ext cx="7192360" cy="4471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88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65" y="1363391"/>
            <a:ext cx="11644919" cy="1325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Low-flow or </a:t>
            </a:r>
            <a:r>
              <a:rPr lang="en-GB" dirty="0" smtClean="0"/>
              <a:t>Micro-purging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400799" y="2500183"/>
            <a:ext cx="5981431" cy="3499233"/>
          </a:xfrm>
        </p:spPr>
        <p:txBody>
          <a:bodyPr/>
          <a:lstStyle/>
          <a:p>
            <a:pPr marL="900000" indent="-396000" algn="just">
              <a:lnSpc>
                <a:spcPct val="100000"/>
              </a:lnSpc>
              <a:spcBef>
                <a:spcPts val="600"/>
              </a:spcBef>
            </a:pPr>
            <a:r>
              <a:rPr lang="en-GB" sz="1900" dirty="0" smtClean="0">
                <a:latin typeface="Century Gothic" panose="020B0502020202020204" pitchFamily="34" charset="0"/>
              </a:rPr>
              <a:t>Small volumes of waste water: 10m 4mm ID tubing:  50ml plus volume of pump = 500ml?</a:t>
            </a:r>
          </a:p>
          <a:p>
            <a:pPr marL="900000" indent="-396000" algn="just">
              <a:spcBef>
                <a:spcPts val="600"/>
              </a:spcBef>
            </a:pPr>
            <a:r>
              <a:rPr lang="en-GB" sz="1900" dirty="0">
                <a:latin typeface="Century Gothic" panose="020B0502020202020204" pitchFamily="34" charset="0"/>
              </a:rPr>
              <a:t>Can be deployed in small diameter </a:t>
            </a:r>
            <a:r>
              <a:rPr lang="en-GB" sz="1900" dirty="0" smtClean="0">
                <a:latin typeface="Century Gothic" panose="020B0502020202020204" pitchFamily="34" charset="0"/>
              </a:rPr>
              <a:t>wells</a:t>
            </a:r>
          </a:p>
          <a:p>
            <a:pPr marL="900000" indent="-396000" algn="just">
              <a:spcBef>
                <a:spcPts val="600"/>
              </a:spcBef>
            </a:pPr>
            <a:r>
              <a:rPr lang="en-GB" sz="1900" dirty="0">
                <a:latin typeface="Century Gothic" panose="020B0502020202020204" pitchFamily="34" charset="0"/>
              </a:rPr>
              <a:t>Minimal draw </a:t>
            </a:r>
            <a:r>
              <a:rPr lang="en-GB" sz="1900" dirty="0" smtClean="0">
                <a:latin typeface="Century Gothic" panose="020B0502020202020204" pitchFamily="34" charset="0"/>
              </a:rPr>
              <a:t>down</a:t>
            </a:r>
          </a:p>
          <a:p>
            <a:pPr marL="900000" indent="-396000" algn="just">
              <a:lnSpc>
                <a:spcPct val="100000"/>
              </a:lnSpc>
              <a:spcBef>
                <a:spcPts val="600"/>
              </a:spcBef>
            </a:pPr>
            <a:r>
              <a:rPr lang="en-GB" sz="1900" dirty="0" smtClean="0">
                <a:latin typeface="Century Gothic" panose="020B0502020202020204" pitchFamily="34" charset="0"/>
              </a:rPr>
              <a:t>Pump/tubing is positioned in the screen section of the well</a:t>
            </a:r>
          </a:p>
          <a:p>
            <a:pPr marL="900000" indent="-396000" algn="just">
              <a:lnSpc>
                <a:spcPct val="100000"/>
              </a:lnSpc>
              <a:spcBef>
                <a:spcPts val="600"/>
              </a:spcBef>
            </a:pPr>
            <a:r>
              <a:rPr lang="en-GB" sz="1900" dirty="0" smtClean="0">
                <a:latin typeface="Century Gothic" panose="020B0502020202020204" pitchFamily="34" charset="0"/>
              </a:rPr>
              <a:t>Adjusted to an extremely slow speed (±500ml/minute).</a:t>
            </a:r>
          </a:p>
          <a:p>
            <a:pPr marL="900000" indent="-396000" algn="just">
              <a:lnSpc>
                <a:spcPct val="100000"/>
              </a:lnSpc>
              <a:spcBef>
                <a:spcPts val="600"/>
              </a:spcBef>
            </a:pPr>
            <a:r>
              <a:rPr lang="en-GB" sz="1900" dirty="0" smtClean="0">
                <a:latin typeface="Century Gothic" panose="020B0502020202020204" pitchFamily="34" charset="0"/>
              </a:rPr>
              <a:t>There should be no need to renew (purge) the water in the blind section</a:t>
            </a:r>
            <a:endParaRPr lang="en-GB" sz="19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518" y="2603679"/>
            <a:ext cx="6488482" cy="35780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03518" y="5546736"/>
            <a:ext cx="6488482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Century Gothic" panose="020B0502020202020204" pitchFamily="34" charset="0"/>
              </a:rPr>
              <a:t>Look for stability (water quality meter) then Purge a further </a:t>
            </a:r>
            <a:r>
              <a:rPr lang="en-GB" b="1" dirty="0">
                <a:latin typeface="Century Gothic" panose="020B0502020202020204" pitchFamily="34" charset="0"/>
              </a:rPr>
              <a:t>3 </a:t>
            </a:r>
            <a:r>
              <a:rPr lang="en-GB" b="1" dirty="0" smtClean="0">
                <a:latin typeface="Century Gothic" panose="020B0502020202020204" pitchFamily="34" charset="0"/>
              </a:rPr>
              <a:t>x pump volume.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7298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131" y="1319595"/>
            <a:ext cx="10866121" cy="1325563"/>
          </a:xfrm>
        </p:spPr>
        <p:txBody>
          <a:bodyPr/>
          <a:lstStyle/>
          <a:p>
            <a:r>
              <a:rPr lang="en-GB" dirty="0"/>
              <a:t>Stabilisation during micro-purging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85" y="2549622"/>
            <a:ext cx="7064036" cy="3564575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7410737" y="3020913"/>
            <a:ext cx="4840658" cy="2254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entury Gothic" panose="020B0502020202020204" pitchFamily="34" charset="0"/>
              </a:rPr>
              <a:t>ISO requires EC as indictor</a:t>
            </a:r>
          </a:p>
          <a:p>
            <a:endParaRPr lang="en-GB" sz="2550" dirty="0" smtClean="0">
              <a:latin typeface="Century Gothic" panose="020B0502020202020204" pitchFamily="34" charset="0"/>
            </a:endParaRPr>
          </a:p>
          <a:p>
            <a:r>
              <a:rPr lang="en-GB" sz="2400" b="1" dirty="0" smtClean="0">
                <a:latin typeface="Century Gothic" panose="020B0502020202020204" pitchFamily="34" charset="0"/>
              </a:rPr>
              <a:t>Indicators in this scenario are:</a:t>
            </a:r>
          </a:p>
          <a:p>
            <a:pPr marL="720000" indent="-457200">
              <a:spcBef>
                <a:spcPts val="1800"/>
              </a:spcBef>
              <a:buBlip>
                <a:blip r:embed="rId3"/>
              </a:buBlip>
            </a:pPr>
            <a:r>
              <a:rPr lang="en-GB" sz="2400" dirty="0" smtClean="0">
                <a:latin typeface="Century Gothic" panose="020B0502020202020204" pitchFamily="34" charset="0"/>
              </a:rPr>
              <a:t>DO%</a:t>
            </a:r>
          </a:p>
          <a:p>
            <a:pPr marL="720000" indent="-457200">
              <a:buBlip>
                <a:blip r:embed="rId3"/>
              </a:buBlip>
            </a:pPr>
            <a:r>
              <a:rPr lang="en-GB" sz="2400" dirty="0" smtClean="0">
                <a:latin typeface="Century Gothic" panose="020B0502020202020204" pitchFamily="34" charset="0"/>
              </a:rPr>
              <a:t>Turbidity</a:t>
            </a:r>
            <a:endParaRPr lang="en-GB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85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9" t="-433" r="5651" b="433"/>
          <a:stretch/>
        </p:blipFill>
        <p:spPr>
          <a:xfrm>
            <a:off x="3396343" y="2563926"/>
            <a:ext cx="8795657" cy="36433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9590" y="2354820"/>
            <a:ext cx="2237863" cy="38081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910" y="1387651"/>
            <a:ext cx="12107090" cy="1325563"/>
          </a:xfrm>
        </p:spPr>
        <p:txBody>
          <a:bodyPr>
            <a:noAutofit/>
          </a:bodyPr>
          <a:lstStyle/>
          <a:p>
            <a:r>
              <a:rPr lang="en-GB" dirty="0" smtClean="0"/>
              <a:t>VOC sampling with a peristaltic pump?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2132" y="2801280"/>
            <a:ext cx="5393451" cy="3200963"/>
          </a:xfrm>
        </p:spPr>
        <p:txBody>
          <a:bodyPr/>
          <a:lstStyle/>
          <a:p>
            <a:pPr indent="-540000"/>
            <a:r>
              <a:rPr lang="en-GB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4% to 30% loss of VOCs</a:t>
            </a:r>
          </a:p>
          <a:p>
            <a:pPr indent="-540000"/>
            <a:r>
              <a:rPr lang="en-GB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US EPA suggests effective use down to 4.5m bgl</a:t>
            </a:r>
          </a:p>
          <a:p>
            <a:pPr indent="-540000"/>
            <a:r>
              <a:rPr lang="en-GB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More repeatable than the alternative?</a:t>
            </a:r>
            <a:endParaRPr lang="en-GB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D561-C10A-4144-B0DE-E3F2EF70947A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058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141" y="1712560"/>
            <a:ext cx="8080711" cy="1017136"/>
          </a:xfrm>
        </p:spPr>
        <p:txBody>
          <a:bodyPr>
            <a:normAutofit fontScale="90000"/>
          </a:bodyPr>
          <a:lstStyle/>
          <a:p>
            <a:r>
              <a:rPr lang="en-GB" dirty="0"/>
              <a:t>No-Purge </a:t>
            </a:r>
            <a:r>
              <a:rPr lang="en-GB" dirty="0" smtClean="0"/>
              <a:t>Sampling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9757" y="2457622"/>
            <a:ext cx="7026548" cy="2550017"/>
          </a:xfrm>
        </p:spPr>
        <p:txBody>
          <a:bodyPr/>
          <a:lstStyle/>
          <a:p>
            <a:r>
              <a:rPr lang="en-GB" sz="2300" dirty="0" smtClean="0">
                <a:latin typeface="Century Gothic" panose="020B0502020202020204" pitchFamily="34" charset="0"/>
              </a:rPr>
              <a:t>No </a:t>
            </a:r>
            <a:r>
              <a:rPr lang="en-GB" sz="2300" dirty="0">
                <a:latin typeface="Century Gothic" panose="020B0502020202020204" pitchFamily="34" charset="0"/>
              </a:rPr>
              <a:t>water purged prior to </a:t>
            </a:r>
            <a:r>
              <a:rPr lang="en-GB" sz="2300" dirty="0" smtClean="0">
                <a:latin typeface="Century Gothic" panose="020B0502020202020204" pitchFamily="34" charset="0"/>
              </a:rPr>
              <a:t>sampling</a:t>
            </a:r>
          </a:p>
          <a:p>
            <a:pPr>
              <a:spcBef>
                <a:spcPts val="1200"/>
              </a:spcBef>
            </a:pPr>
            <a:r>
              <a:rPr lang="en-GB" sz="2300" dirty="0" smtClean="0">
                <a:latin typeface="Century Gothic" panose="020B0502020202020204" pitchFamily="34" charset="0"/>
              </a:rPr>
              <a:t>Initially </a:t>
            </a:r>
            <a:r>
              <a:rPr lang="en-GB" sz="2300" dirty="0">
                <a:latin typeface="Century Gothic" panose="020B0502020202020204" pitchFamily="34" charset="0"/>
              </a:rPr>
              <a:t>developed (+/- 2002 DOD, USA) to improve the cost effectiveness of groundwater monitoring programs for </a:t>
            </a:r>
            <a:r>
              <a:rPr lang="en-GB" sz="2300" dirty="0" smtClean="0">
                <a:latin typeface="Century Gothic" panose="020B0502020202020204" pitchFamily="34" charset="0"/>
              </a:rPr>
              <a:t>VOCs</a:t>
            </a:r>
          </a:p>
          <a:p>
            <a:pPr>
              <a:spcBef>
                <a:spcPts val="1200"/>
              </a:spcBef>
            </a:pPr>
            <a:r>
              <a:rPr lang="en-GB" sz="2300" dirty="0" smtClean="0">
                <a:latin typeface="Century Gothic" panose="020B0502020202020204" pitchFamily="34" charset="0"/>
              </a:rPr>
              <a:t>Many </a:t>
            </a:r>
            <a:r>
              <a:rPr lang="en-GB" sz="2300" dirty="0">
                <a:latin typeface="Century Gothic" panose="020B0502020202020204" pitchFamily="34" charset="0"/>
              </a:rPr>
              <a:t>different studies on </a:t>
            </a:r>
            <a:r>
              <a:rPr lang="en-GB" sz="2300" dirty="0" smtClean="0">
                <a:latin typeface="Century Gothic" panose="020B0502020202020204" pitchFamily="34" charset="0"/>
              </a:rPr>
              <a:t>cost saving</a:t>
            </a:r>
            <a:r>
              <a:rPr lang="en-GB" sz="2300" dirty="0">
                <a:latin typeface="Century Gothic" panose="020B0502020202020204" pitchFamily="34" charset="0"/>
              </a:rPr>
              <a:t>. Vary from 70% - 40%.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4546" y="1534123"/>
            <a:ext cx="4016987" cy="4676177"/>
          </a:xfrm>
          <a:prstGeom prst="rect">
            <a:avLst/>
          </a:prstGeom>
        </p:spPr>
      </p:pic>
      <p:sp>
        <p:nvSpPr>
          <p:cNvPr id="5" name="Chevron 4"/>
          <p:cNvSpPr/>
          <p:nvPr/>
        </p:nvSpPr>
        <p:spPr>
          <a:xfrm>
            <a:off x="450761" y="5072873"/>
            <a:ext cx="8809149" cy="669701"/>
          </a:xfrm>
          <a:prstGeom prst="chevron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38085" y="5007639"/>
            <a:ext cx="57182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Natural stability!!!</a:t>
            </a:r>
            <a:endParaRPr lang="en-GB" sz="4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73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352" y="1282699"/>
            <a:ext cx="10866121" cy="1325563"/>
          </a:xfrm>
        </p:spPr>
        <p:txBody>
          <a:bodyPr/>
          <a:lstStyle/>
          <a:p>
            <a:r>
              <a:rPr lang="en-GB" dirty="0"/>
              <a:t>Grab sampler; SNAP sampler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0038" y="2391567"/>
            <a:ext cx="7195839" cy="3817515"/>
          </a:xfrm>
        </p:spPr>
        <p:txBody>
          <a:bodyPr>
            <a:noAutofit/>
          </a:bodyPr>
          <a:lstStyle/>
          <a:p>
            <a:pPr marL="1080000" algn="just">
              <a:spcBef>
                <a:spcPts val="500"/>
              </a:spcBef>
            </a:pPr>
            <a:r>
              <a:rPr lang="en-GB" sz="2000" dirty="0" smtClean="0">
                <a:latin typeface="Century Gothic" panose="020B0502020202020204" pitchFamily="34" charset="0"/>
              </a:rPr>
              <a:t>An equilibrated instantaneous “snap-shot” in time of groundwater conditions</a:t>
            </a:r>
          </a:p>
          <a:p>
            <a:pPr marL="1080000" algn="just">
              <a:spcBef>
                <a:spcPts val="500"/>
              </a:spcBef>
            </a:pPr>
            <a:r>
              <a:rPr lang="en-GB" sz="2000" dirty="0" smtClean="0">
                <a:latin typeface="Century Gothic" panose="020B0502020202020204" pitchFamily="34" charset="0"/>
              </a:rPr>
              <a:t>Deployed in a well and left until groundwater conditions have re-equilibrated.  At least 3 days.</a:t>
            </a:r>
          </a:p>
          <a:p>
            <a:pPr marL="1080000" algn="just">
              <a:spcBef>
                <a:spcPts val="500"/>
              </a:spcBef>
            </a:pPr>
            <a:r>
              <a:rPr lang="en-GB" sz="2000" dirty="0" smtClean="0">
                <a:latin typeface="Century Gothic" panose="020B0502020202020204" pitchFamily="34" charset="0"/>
              </a:rPr>
              <a:t>At that time the groundwater is captured by the device, and the resulting sample is submitted to the laboratory for analysis</a:t>
            </a:r>
          </a:p>
          <a:p>
            <a:pPr marL="1080000" algn="just">
              <a:spcBef>
                <a:spcPts val="500"/>
              </a:spcBef>
            </a:pPr>
            <a:r>
              <a:rPr lang="en-GB" sz="2000" dirty="0" smtClean="0">
                <a:latin typeface="Century Gothic" panose="020B0502020202020204" pitchFamily="34" charset="0"/>
              </a:rPr>
              <a:t>Requires larger diameter well</a:t>
            </a:r>
          </a:p>
          <a:p>
            <a:pPr marL="1080000" algn="just">
              <a:spcBef>
                <a:spcPts val="500"/>
              </a:spcBef>
            </a:pPr>
            <a:r>
              <a:rPr lang="en-GB" sz="2000" dirty="0" smtClean="0">
                <a:latin typeface="Century Gothic" panose="020B0502020202020204" pitchFamily="34" charset="0"/>
              </a:rPr>
              <a:t>Smaller sample volumes</a:t>
            </a:r>
          </a:p>
          <a:p>
            <a:pPr marL="1080000" algn="just">
              <a:spcBef>
                <a:spcPts val="500"/>
              </a:spcBef>
            </a:pPr>
            <a:r>
              <a:rPr lang="en-GB" sz="2000" dirty="0" smtClean="0">
                <a:latin typeface="Century Gothic" panose="020B0502020202020204" pitchFamily="34" charset="0"/>
              </a:rPr>
              <a:t>Ideal for VOC sampling (Very good for CH4)</a:t>
            </a:r>
          </a:p>
          <a:p>
            <a:pPr marL="1080000" algn="just">
              <a:spcBef>
                <a:spcPts val="500"/>
              </a:spcBef>
            </a:pPr>
            <a:r>
              <a:rPr lang="en-GB" sz="2000" dirty="0" smtClean="0">
                <a:latin typeface="Century Gothic" panose="020B0502020202020204" pitchFamily="34" charset="0"/>
              </a:rPr>
              <a:t>Repeatable results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44" y="2390102"/>
            <a:ext cx="4467898" cy="446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38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484" y="1106831"/>
            <a:ext cx="10866121" cy="1640847"/>
          </a:xfrm>
        </p:spPr>
        <p:txBody>
          <a:bodyPr/>
          <a:lstStyle/>
          <a:p>
            <a:r>
              <a:rPr lang="en-GB" dirty="0" smtClean="0"/>
              <a:t>Where are we heading?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30" y="2322223"/>
            <a:ext cx="2845367" cy="38966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1253" y="2322223"/>
            <a:ext cx="2898345" cy="38966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68097" y="2911616"/>
            <a:ext cx="472497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n-GB" sz="2400" dirty="0" smtClean="0">
                <a:latin typeface="Century Gothic" panose="020B0502020202020204" pitchFamily="34" charset="0"/>
              </a:rPr>
              <a:t>More accurate results</a:t>
            </a:r>
          </a:p>
          <a:p>
            <a:pPr algn="ctr">
              <a:spcBef>
                <a:spcPts val="300"/>
              </a:spcBef>
            </a:pPr>
            <a:r>
              <a:rPr lang="en-GB" sz="2400" dirty="0" smtClean="0">
                <a:latin typeface="Century Gothic" panose="020B0502020202020204" pitchFamily="34" charset="0"/>
              </a:rPr>
              <a:t>Repeatable samples</a:t>
            </a:r>
          </a:p>
          <a:p>
            <a:pPr algn="ctr">
              <a:spcBef>
                <a:spcPts val="300"/>
              </a:spcBef>
            </a:pPr>
            <a:r>
              <a:rPr lang="en-GB" sz="2400" dirty="0" smtClean="0">
                <a:latin typeface="Century Gothic" panose="020B0502020202020204" pitchFamily="34" charset="0"/>
              </a:rPr>
              <a:t>Less time onsite</a:t>
            </a:r>
          </a:p>
          <a:p>
            <a:pPr algn="ctr">
              <a:spcBef>
                <a:spcPts val="300"/>
              </a:spcBef>
            </a:pPr>
            <a:r>
              <a:rPr lang="en-GB" sz="2400" dirty="0" smtClean="0">
                <a:latin typeface="Century Gothic" panose="020B0502020202020204" pitchFamily="34" charset="0"/>
              </a:rPr>
              <a:t>Less cost</a:t>
            </a:r>
          </a:p>
          <a:p>
            <a:pPr algn="ctr">
              <a:spcBef>
                <a:spcPts val="300"/>
              </a:spcBef>
            </a:pPr>
            <a:r>
              <a:rPr lang="en-GB" sz="2400" dirty="0" smtClean="0">
                <a:latin typeface="Century Gothic" panose="020B0502020202020204" pitchFamily="34" charset="0"/>
              </a:rPr>
              <a:t>Less disruption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183413" y="5168435"/>
            <a:ext cx="5865874" cy="960049"/>
          </a:xfrm>
          <a:prstGeom prst="rightArrow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348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1042</TotalTime>
  <Words>602</Words>
  <Application>Microsoft Office PowerPoint</Application>
  <PresentationFormat>Custom</PresentationFormat>
  <Paragraphs>97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1_Office Theme</vt:lpstr>
      <vt:lpstr>Office Theme</vt:lpstr>
      <vt:lpstr>PowerPoint Presentation</vt:lpstr>
      <vt:lpstr>Your Resources:  ISO Standards (5667) GNS National Protocol </vt:lpstr>
      <vt:lpstr>What are we trying to achieve?</vt:lpstr>
      <vt:lpstr>Acquiring a representative groundwater sample starts with?</vt:lpstr>
      <vt:lpstr>Installation of Monitoring Wells</vt:lpstr>
      <vt:lpstr>PowerPoint Presentation</vt:lpstr>
      <vt:lpstr>Purging Monitoring Wells Prior to Sampling</vt:lpstr>
      <vt:lpstr>Three sampling methods currently in use</vt:lpstr>
      <vt:lpstr>Classical High Flow Purge Method</vt:lpstr>
      <vt:lpstr>Why turbidity is so important?</vt:lpstr>
      <vt:lpstr>Reducing turbidity</vt:lpstr>
      <vt:lpstr>Low-flow or Micro-purging</vt:lpstr>
      <vt:lpstr>Stabilisation during micro-purging</vt:lpstr>
      <vt:lpstr>VOC sampling with a peristaltic pump?</vt:lpstr>
      <vt:lpstr>No-Purge Sampling  </vt:lpstr>
      <vt:lpstr>Grab sampler; SNAP sampler</vt:lpstr>
      <vt:lpstr>Where are we heading?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Ashford</dc:creator>
  <cp:lastModifiedBy>Jess Oliver</cp:lastModifiedBy>
  <cp:revision>94</cp:revision>
  <dcterms:created xsi:type="dcterms:W3CDTF">2015-02-04T00:28:56Z</dcterms:created>
  <dcterms:modified xsi:type="dcterms:W3CDTF">2015-05-06T09:50:17Z</dcterms:modified>
</cp:coreProperties>
</file>