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45"/>
  </p:notesMasterIdLst>
  <p:handoutMasterIdLst>
    <p:handoutMasterId r:id="rId46"/>
  </p:handoutMasterIdLst>
  <p:sldIdLst>
    <p:sldId id="645" r:id="rId2"/>
    <p:sldId id="718" r:id="rId3"/>
    <p:sldId id="256" r:id="rId4"/>
    <p:sldId id="705" r:id="rId5"/>
    <p:sldId id="649" r:id="rId6"/>
    <p:sldId id="653" r:id="rId7"/>
    <p:sldId id="706" r:id="rId8"/>
    <p:sldId id="707" r:id="rId9"/>
    <p:sldId id="708" r:id="rId10"/>
    <p:sldId id="709" r:id="rId11"/>
    <p:sldId id="710" r:id="rId12"/>
    <p:sldId id="719" r:id="rId13"/>
    <p:sldId id="720" r:id="rId14"/>
    <p:sldId id="647" r:id="rId15"/>
    <p:sldId id="711" r:id="rId16"/>
    <p:sldId id="657" r:id="rId17"/>
    <p:sldId id="704" r:id="rId18"/>
    <p:sldId id="659" r:id="rId19"/>
    <p:sldId id="662" r:id="rId20"/>
    <p:sldId id="661" r:id="rId21"/>
    <p:sldId id="712" r:id="rId22"/>
    <p:sldId id="713" r:id="rId23"/>
    <p:sldId id="668" r:id="rId24"/>
    <p:sldId id="714" r:id="rId25"/>
    <p:sldId id="681" r:id="rId26"/>
    <p:sldId id="722" r:id="rId27"/>
    <p:sldId id="721" r:id="rId28"/>
    <p:sldId id="682" r:id="rId29"/>
    <p:sldId id="715" r:id="rId30"/>
    <p:sldId id="683" r:id="rId31"/>
    <p:sldId id="684" r:id="rId32"/>
    <p:sldId id="716" r:id="rId33"/>
    <p:sldId id="689" r:id="rId34"/>
    <p:sldId id="699" r:id="rId35"/>
    <p:sldId id="692" r:id="rId36"/>
    <p:sldId id="693" r:id="rId37"/>
    <p:sldId id="694" r:id="rId38"/>
    <p:sldId id="697" r:id="rId39"/>
    <p:sldId id="703" r:id="rId40"/>
    <p:sldId id="698" r:id="rId41"/>
    <p:sldId id="700" r:id="rId42"/>
    <p:sldId id="717" r:id="rId43"/>
    <p:sldId id="701" r:id="rId44"/>
  </p:sldIdLst>
  <p:sldSz cx="9144000" cy="6858000" type="screen4x3"/>
  <p:notesSz cx="6662738" cy="9906000"/>
  <p:defaultTextStyle>
    <a:defPPr>
      <a:defRPr lang="nl-NL"/>
    </a:defPPr>
    <a:lvl1pPr algn="r" rtl="0" eaLnBrk="0" fontAlgn="base" hangingPunct="0">
      <a:spcBef>
        <a:spcPct val="50000"/>
      </a:spcBef>
      <a:spcAft>
        <a:spcPct val="0"/>
      </a:spcAft>
      <a:defRPr sz="2000" kern="1200">
        <a:solidFill>
          <a:srgbClr val="4378B5"/>
        </a:solidFill>
        <a:latin typeface="Arial" charset="0"/>
        <a:ea typeface="+mn-ea"/>
        <a:cs typeface="+mn-cs"/>
      </a:defRPr>
    </a:lvl1pPr>
    <a:lvl2pPr marL="457200" algn="r" rtl="0" eaLnBrk="0" fontAlgn="base" hangingPunct="0">
      <a:spcBef>
        <a:spcPct val="50000"/>
      </a:spcBef>
      <a:spcAft>
        <a:spcPct val="0"/>
      </a:spcAft>
      <a:defRPr sz="2000" kern="1200">
        <a:solidFill>
          <a:srgbClr val="4378B5"/>
        </a:solidFill>
        <a:latin typeface="Arial" charset="0"/>
        <a:ea typeface="+mn-ea"/>
        <a:cs typeface="+mn-cs"/>
      </a:defRPr>
    </a:lvl2pPr>
    <a:lvl3pPr marL="914400" algn="r" rtl="0" eaLnBrk="0" fontAlgn="base" hangingPunct="0">
      <a:spcBef>
        <a:spcPct val="50000"/>
      </a:spcBef>
      <a:spcAft>
        <a:spcPct val="0"/>
      </a:spcAft>
      <a:defRPr sz="2000" kern="1200">
        <a:solidFill>
          <a:srgbClr val="4378B5"/>
        </a:solidFill>
        <a:latin typeface="Arial" charset="0"/>
        <a:ea typeface="+mn-ea"/>
        <a:cs typeface="+mn-cs"/>
      </a:defRPr>
    </a:lvl3pPr>
    <a:lvl4pPr marL="1371600" algn="r" rtl="0" eaLnBrk="0" fontAlgn="base" hangingPunct="0">
      <a:spcBef>
        <a:spcPct val="50000"/>
      </a:spcBef>
      <a:spcAft>
        <a:spcPct val="0"/>
      </a:spcAft>
      <a:defRPr sz="2000" kern="1200">
        <a:solidFill>
          <a:srgbClr val="4378B5"/>
        </a:solidFill>
        <a:latin typeface="Arial" charset="0"/>
        <a:ea typeface="+mn-ea"/>
        <a:cs typeface="+mn-cs"/>
      </a:defRPr>
    </a:lvl4pPr>
    <a:lvl5pPr marL="1828800" algn="r" rtl="0" eaLnBrk="0" fontAlgn="base" hangingPunct="0">
      <a:spcBef>
        <a:spcPct val="50000"/>
      </a:spcBef>
      <a:spcAft>
        <a:spcPct val="0"/>
      </a:spcAft>
      <a:defRPr sz="2000" kern="1200">
        <a:solidFill>
          <a:srgbClr val="4378B5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4378B5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4378B5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4378B5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4378B5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378B5"/>
    <a:srgbClr val="666666"/>
    <a:srgbClr val="000099"/>
    <a:srgbClr val="FF0000"/>
    <a:srgbClr val="EAEAEA"/>
    <a:srgbClr val="95010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6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2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12"/>
    </p:cViewPr>
  </p:sorterViewPr>
  <p:notesViewPr>
    <p:cSldViewPr>
      <p:cViewPr>
        <p:scale>
          <a:sx n="154" d="100"/>
          <a:sy n="154" d="100"/>
        </p:scale>
        <p:origin x="-816" y="6276"/>
      </p:cViewPr>
      <p:guideLst>
        <p:guide orient="horz" pos="3120"/>
        <p:guide pos="20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410700"/>
            <a:ext cx="28876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solidFill>
                  <a:schemeClr val="accent6">
                    <a:lumMod val="50000"/>
                  </a:schemeClr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2EB4DEAD-81C5-4498-B07F-E02D2A9FAA2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6349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3825" y="0"/>
            <a:ext cx="1458913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2" name="Rectangle 7"/>
          <p:cNvSpPr>
            <a:spLocks noChangeArrowheads="1"/>
          </p:cNvSpPr>
          <p:nvPr/>
        </p:nvSpPr>
        <p:spPr bwMode="auto">
          <a:xfrm>
            <a:off x="0" y="9340850"/>
            <a:ext cx="37750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nl-NL" sz="1000">
                <a:solidFill>
                  <a:srgbClr val="16165D"/>
                </a:solidFill>
                <a:latin typeface="Trebuchet MS" pitchFamily="34" charset="0"/>
              </a:rPr>
              <a:t>Van Walt Ltd - Monitoring Your Needs</a:t>
            </a:r>
          </a:p>
        </p:txBody>
      </p:sp>
    </p:spTree>
    <p:extLst>
      <p:ext uri="{BB962C8B-B14F-4D97-AF65-F5344CB8AC3E}">
        <p14:creationId xmlns:p14="http://schemas.microsoft.com/office/powerpoint/2010/main" val="2171653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89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74700"/>
            <a:ext cx="4954587" cy="3716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22813"/>
            <a:ext cx="4887913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noProof="0" smtClean="0"/>
              <a:t>Klik om het opmaakprofiel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87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32950"/>
            <a:ext cx="2889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7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632950"/>
            <a:ext cx="2889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DF3656C-3E0E-4EEB-8CC7-3FEB3704190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87470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71EB7-3A9A-436D-AF9F-638F5AB1096B}" type="slidenum">
              <a:rPr lang="nl-NL" smtClean="0"/>
              <a:pPr/>
              <a:t>1</a:t>
            </a:fld>
            <a:endParaRPr lang="nl-NL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71EB7-3A9A-436D-AF9F-638F5AB1096B}" type="slidenum">
              <a:rPr lang="nl-NL" smtClean="0"/>
              <a:pPr/>
              <a:t>3</a:t>
            </a:fld>
            <a:endParaRPr lang="nl-NL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71EB7-3A9A-436D-AF9F-638F5AB1096B}" type="slidenum">
              <a:rPr lang="nl-NL" smtClean="0"/>
              <a:pPr/>
              <a:t>6</a:t>
            </a:fld>
            <a:endParaRPr lang="nl-NL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71EB7-3A9A-436D-AF9F-638F5AB1096B}" type="slidenum">
              <a:rPr lang="nl-NL" smtClean="0"/>
              <a:pPr/>
              <a:t>14</a:t>
            </a:fld>
            <a:endParaRPr lang="nl-NL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71EB7-3A9A-436D-AF9F-638F5AB1096B}" type="slidenum">
              <a:rPr lang="nl-NL" smtClean="0"/>
              <a:pPr/>
              <a:t>17</a:t>
            </a:fld>
            <a:endParaRPr lang="nl-NL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3213100"/>
            <a:ext cx="7924800" cy="914400"/>
          </a:xfrm>
        </p:spPr>
        <p:txBody>
          <a:bodyPr/>
          <a:lstStyle>
            <a:lvl1pPr>
              <a:defRPr>
                <a:solidFill>
                  <a:srgbClr val="4378B5"/>
                </a:solidFill>
              </a:defRPr>
            </a:lvl1pPr>
          </a:lstStyle>
          <a:p>
            <a:r>
              <a:rPr lang="nl-NL"/>
              <a:t>Click to edit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F5D48-840A-4DA0-8FDC-7DA5DE7D18B8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D88DF-1B23-4DE8-A858-8DAB2803D750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70021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70021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8B1BC-9F3F-49DA-8EA7-9C524D93D0EF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D2812-6A9C-44EE-9B27-CFEAC59D38DF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17382-2866-478A-9C56-025299E4430E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5E813-5534-4895-93DC-169C493A9234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1F894-B5F1-4CD8-BC34-11C9034F25E1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0632-DABE-4323-9E19-4B8CDC284DAD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3EF-3CE8-434C-919B-36D3658B2F07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228600"/>
            <a:ext cx="2057400" cy="5997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228600"/>
            <a:ext cx="6019800" cy="5997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AFE15-2EF9-41EF-8E3A-F284A434FDCF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629400"/>
            <a:ext cx="784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/>
              <a:t>Van Walt Ltd - Monitoring Your Needs</a:t>
            </a:r>
          </a:p>
        </p:txBody>
      </p:sp>
      <p:sp>
        <p:nvSpPr>
          <p:cNvPr id="4679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AC1505A-DE1E-4646-9B3A-7A3466021049}" type="slidenum">
              <a:rPr lang="nl-NL"/>
              <a:pPr>
                <a:defRPr/>
              </a:pPr>
              <a:t>‹#›</a:t>
            </a:fld>
            <a:endParaRPr lang="nl-NL">
              <a:solidFill>
                <a:srgbClr val="B0D892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700213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4378B5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4378B5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378B5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378B5"/>
          </a:solidFill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4378B5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4378B5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4378B5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4378B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76872"/>
            <a:ext cx="7924800" cy="28803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Current directives make groundwater sampling expensive and environmentally irresponsible hence a move from high flow to low flow to no purge sampling.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5867400" y="6096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 noProof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fld id="{7F7C33B6-312F-477C-9BB9-86AE97C8A5C0}" type="slidenum">
              <a:rPr lang="nl-NL" sz="1400">
                <a:solidFill>
                  <a:schemeClr val="bg1"/>
                </a:solidFill>
              </a:rPr>
              <a:pPr>
                <a:spcBef>
                  <a:spcPct val="0"/>
                </a:spcBef>
              </a:pPr>
              <a:t>2</a:t>
            </a:fld>
            <a:endParaRPr lang="nl-NL" sz="1400">
              <a:solidFill>
                <a:srgbClr val="B0D892"/>
              </a:solidFill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7239000" cy="838200"/>
          </a:xfrm>
        </p:spPr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  <a:endParaRPr lang="nl-NL" dirty="0" smtClean="0"/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2" cstate="print"/>
          <a:srcRect l="10773" r="3185"/>
          <a:stretch>
            <a:fillRect/>
          </a:stretch>
        </p:blipFill>
        <p:spPr bwMode="auto">
          <a:xfrm>
            <a:off x="827584" y="1412776"/>
            <a:ext cx="403225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43" y="3501008"/>
            <a:ext cx="2914057" cy="221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056" y="249289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smtClean="0">
                <a:solidFill>
                  <a:srgbClr val="000000"/>
                </a:solidFill>
              </a:rPr>
              <a:t>Sampling a well with a tennis shoe?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46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492896"/>
            <a:ext cx="7924800" cy="2015480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rgbClr val="000000"/>
                </a:solidFill>
              </a:rPr>
              <a:t>Standards, Directives, Guidelines..................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5867400" y="6096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 noProof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4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Standards, Directives, Guidelines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3"/>
            <a:ext cx="8229600" cy="2448272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Hierarchy:- “more or less a general consensus” EN/AS/NZS=</a:t>
            </a:r>
            <a:r>
              <a:rPr lang="en-GB" dirty="0" smtClean="0">
                <a:solidFill>
                  <a:srgbClr val="000000"/>
                </a:solidFill>
                <a:sym typeface="Wingdings" pitchFamily="2" charset="2"/>
              </a:rPr>
              <a:t>ISO=BS=Local Guidelines</a:t>
            </a:r>
            <a:endParaRPr lang="en-GB" dirty="0" smtClean="0">
              <a:solidFill>
                <a:srgbClr val="000000"/>
              </a:solidFill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BS 10175:2011 – Investigation of potentially contaminated sites - Code of practice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Things could have been so simple.......</a:t>
            </a:r>
          </a:p>
          <a:p>
            <a:pPr eaLnBrk="1" hangingPunct="1">
              <a:buFont typeface="Courier New" pitchFamily="49" charset="0"/>
              <a:buChar char="o"/>
            </a:pPr>
            <a:endParaRPr lang="en-GB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5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Standards, Directives, Guidelines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8229600" cy="3240831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BS 10175:2011 8.3.3.1 “Groundwater sampling should be carried out in accordance with BS ISO 5667-11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Introduction: “The guidance in this part of ISO 5667 can be used in parallel with other guidance....”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Materials for sampling equipment ISO 5667-1, QA of environmental sampling...ISO 5667-14, Preservation... Parts 1, 3, ......................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348880"/>
            <a:ext cx="7924800" cy="2375520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rgbClr val="000000"/>
                </a:solidFill>
              </a:rPr>
              <a:t>Monitoring wells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5867400" y="6096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 noProof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7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Installation of Monitoring Wells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8229600" cy="3240831"/>
          </a:xfrm>
        </p:spPr>
        <p:txBody>
          <a:bodyPr/>
          <a:lstStyle/>
          <a:p>
            <a:pPr eaLnBrk="1" hangingPunct="1"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Aim of a well is to produce water representative of the </a:t>
            </a:r>
          </a:p>
          <a:p>
            <a:pPr eaLnBrk="1" hangingPunct="1"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groundwater surrounding the screened part of the well</a:t>
            </a:r>
          </a:p>
          <a:p>
            <a:pPr eaLnBrk="1" hangingPunct="1">
              <a:buFont typeface="Courier New" pitchFamily="49" charset="0"/>
              <a:buChar char="o"/>
            </a:pPr>
            <a:endParaRPr lang="en-GB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8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Installation of Monitoring Wells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3888432" cy="3240831"/>
          </a:xfrm>
        </p:spPr>
        <p:txBody>
          <a:bodyPr lIns="0"/>
          <a:lstStyle/>
          <a:p>
            <a:pPr indent="0" eaLnBrk="1" hangingPunct="1"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Principle of a correctly installed monitoring well</a:t>
            </a:r>
          </a:p>
          <a:p>
            <a:pPr indent="0" eaLnBrk="1" hangingPunct="1"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indent="0" eaLnBrk="1" hangingPunct="1"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Care in ensuring that impermeable layers are not perforated</a:t>
            </a:r>
          </a:p>
          <a:p>
            <a:pPr eaLnBrk="1" hangingPunct="1">
              <a:buFont typeface="Courier New" pitchFamily="49" charset="0"/>
              <a:buChar char="o"/>
            </a:pPr>
            <a:endParaRPr lang="en-GB" sz="2400" dirty="0" smtClean="0">
              <a:solidFill>
                <a:srgbClr val="4378B5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268413"/>
            <a:ext cx="379095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9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Installation of Monitoring Wells</a:t>
            </a:r>
          </a:p>
        </p:txBody>
      </p:sp>
      <p:pic>
        <p:nvPicPr>
          <p:cNvPr id="6" name="Picture 3" descr="Resize of maurice-2"/>
          <p:cNvPicPr>
            <a:picLocks noChangeAspect="1" noChangeArrowheads="1"/>
          </p:cNvPicPr>
          <p:nvPr/>
        </p:nvPicPr>
        <p:blipFill>
          <a:blip r:embed="rId2" cstate="print"/>
          <a:srcRect l="21188" t="8571" r="7559" b="2857"/>
          <a:stretch>
            <a:fillRect/>
          </a:stretch>
        </p:blipFill>
        <p:spPr bwMode="auto">
          <a:xfrm>
            <a:off x="5004048" y="3356992"/>
            <a:ext cx="270277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Resize of work-Arkil-Sweco-Sweden-hollow stem-multichannelwell MCW (25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8683" y="3356992"/>
            <a:ext cx="294327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7544" y="1916832"/>
            <a:ext cx="7920880" cy="324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GB" sz="2400" dirty="0" smtClean="0">
                <a:solidFill>
                  <a:srgbClr val="000000"/>
                </a:solidFill>
              </a:rPr>
              <a:t>Why install a well that can serve a small town if you only need small (but representative) water samples?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10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Installation of Monitoring Wells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4536504" cy="324083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Hollow stem </a:t>
            </a:r>
            <a:r>
              <a:rPr lang="en-GB" sz="2400" dirty="0" err="1" smtClean="0">
                <a:solidFill>
                  <a:srgbClr val="000000"/>
                </a:solidFill>
              </a:rPr>
              <a:t>augering</a:t>
            </a:r>
            <a:endParaRPr lang="en-GB" sz="2400" dirty="0" smtClean="0">
              <a:solidFill>
                <a:srgbClr val="000000"/>
              </a:solidFill>
            </a:endParaRP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Very common technique for environmental drilling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Drill leaves large volume to fill with filter sand and </a:t>
            </a:r>
            <a:r>
              <a:rPr lang="en-GB" dirty="0" err="1" smtClean="0">
                <a:solidFill>
                  <a:srgbClr val="000000"/>
                </a:solidFill>
              </a:rPr>
              <a:t>bentonite</a:t>
            </a:r>
            <a:r>
              <a:rPr lang="en-GB" dirty="0" smtClean="0">
                <a:solidFill>
                  <a:srgbClr val="000000"/>
                </a:solidFill>
              </a:rPr>
              <a:t>!</a:t>
            </a:r>
          </a:p>
          <a:p>
            <a:pPr eaLnBrk="1" hangingPunct="1">
              <a:buFont typeface="Courier New" pitchFamily="49" charset="0"/>
              <a:buChar char="o"/>
            </a:pPr>
            <a:endParaRPr lang="en-GB" sz="2400" dirty="0" smtClean="0">
              <a:solidFill>
                <a:srgbClr val="4378B5"/>
              </a:solidFill>
            </a:endParaRPr>
          </a:p>
        </p:txBody>
      </p:sp>
      <p:pic>
        <p:nvPicPr>
          <p:cNvPr id="7" name="Picture 3" descr="holleavega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221088"/>
            <a:ext cx="2255838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olleavegaarboormetzand"/>
          <p:cNvPicPr>
            <a:picLocks noChangeAspect="1" noChangeArrowheads="1"/>
          </p:cNvPicPr>
          <p:nvPr/>
        </p:nvPicPr>
        <p:blipFill>
          <a:blip r:embed="rId3" cstate="print"/>
          <a:srcRect l="13914" r="15863"/>
          <a:stretch>
            <a:fillRect/>
          </a:stretch>
        </p:blipFill>
        <p:spPr bwMode="auto">
          <a:xfrm>
            <a:off x="5796136" y="1988840"/>
            <a:ext cx="200003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11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Installation of Monitoring Wells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26468"/>
            <a:ext cx="5832648" cy="4941168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GB" sz="2400" b="1" dirty="0" smtClean="0">
                <a:solidFill>
                  <a:srgbClr val="000000"/>
                </a:solidFill>
              </a:rPr>
              <a:t>QA/QC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endParaRPr lang="en-GB" sz="2400" dirty="0">
              <a:solidFill>
                <a:srgbClr val="000000"/>
              </a:solidFill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All materials used in the construction of wells should be certified clean e.g. KIWA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This includes: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solidFill>
                  <a:srgbClr val="000000"/>
                </a:solidFill>
              </a:rPr>
              <a:t>Well pipe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solidFill>
                  <a:srgbClr val="000000"/>
                </a:solidFill>
              </a:rPr>
              <a:t>Filter sand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err="1" smtClean="0">
                <a:solidFill>
                  <a:srgbClr val="000000"/>
                </a:solidFill>
              </a:rPr>
              <a:t>Bentonite</a:t>
            </a:r>
            <a:endParaRPr lang="en-GB" sz="2400" dirty="0" smtClean="0">
              <a:solidFill>
                <a:srgbClr val="000000"/>
              </a:solidFill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This applies to all materials used in groundwater research e.g. tubing, filters……..</a:t>
            </a:r>
          </a:p>
          <a:p>
            <a:pPr eaLnBrk="1" hangingPunct="1">
              <a:buFont typeface="Courier New" pitchFamily="49" charset="0"/>
              <a:buChar char="o"/>
            </a:pPr>
            <a:endParaRPr lang="en-GB" sz="2400" dirty="0" smtClean="0">
              <a:solidFill>
                <a:srgbClr val="4378B5"/>
              </a:solidFill>
            </a:endParaRPr>
          </a:p>
        </p:txBody>
      </p:sp>
      <p:pic>
        <p:nvPicPr>
          <p:cNvPr id="7" name="Picture 4" descr="certificaa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96002"/>
            <a:ext cx="2638931" cy="266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4378B5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rgbClr val="4378B5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rgbClr val="4378B5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rgbClr val="4378B5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rgbClr val="4378B5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9pPr>
          </a:lstStyle>
          <a:p>
            <a:fld id="{2E9DF9EA-0150-4AB9-B388-F8E6D08DC329}" type="slidenum">
              <a:rPr lang="nl-NL" sz="1400" smtClean="0">
                <a:solidFill>
                  <a:schemeClr val="bg1"/>
                </a:solidFill>
              </a:rPr>
              <a:pPr/>
              <a:t>12</a:t>
            </a:fld>
            <a:endParaRPr lang="nl-NL" sz="1400" smtClean="0">
              <a:solidFill>
                <a:srgbClr val="B0D892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4838700" cy="47529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Characteristics of well and plastic sampling material</a:t>
            </a:r>
          </a:p>
          <a:p>
            <a:pPr marL="0" indent="0" eaLnBrk="1" hangingPunct="1">
              <a:buNone/>
            </a:pPr>
            <a:r>
              <a:rPr lang="en-GB" sz="2000" dirty="0" smtClean="0">
                <a:solidFill>
                  <a:srgbClr val="000000"/>
                </a:solidFill>
              </a:rPr>
              <a:t>All plastics have a “memory” effect</a:t>
            </a:r>
          </a:p>
          <a:p>
            <a:pPr lvl="2" eaLnBrk="1" hangingPunct="1"/>
            <a:r>
              <a:rPr lang="en-GB" sz="2000" dirty="0" smtClean="0">
                <a:solidFill>
                  <a:srgbClr val="000000"/>
                </a:solidFill>
              </a:rPr>
              <a:t>Small organic molecules (like benzene) will enter in the micro-pores of the plastic and will only come out with time. Rinsing and rubbing will not help. </a:t>
            </a:r>
            <a:endParaRPr lang="en-GB" sz="2000" dirty="0">
              <a:solidFill>
                <a:srgbClr val="000000"/>
              </a:solidFill>
            </a:endParaRPr>
          </a:p>
          <a:p>
            <a:pPr marL="0" lvl="2" indent="0" eaLnBrk="1" hangingPunct="1">
              <a:spcBef>
                <a:spcPts val="0"/>
              </a:spcBef>
              <a:buNone/>
            </a:pPr>
            <a:r>
              <a:rPr lang="en-GB" sz="2000" dirty="0" smtClean="0">
                <a:solidFill>
                  <a:srgbClr val="000000"/>
                </a:solidFill>
              </a:rPr>
              <a:t>A well placed in a polluted soil will, during remediation, never become so clean as the soil itself !</a:t>
            </a:r>
          </a:p>
          <a:p>
            <a:pPr lvl="2" eaLnBrk="1" hangingPunct="1"/>
            <a:r>
              <a:rPr lang="en-GB" sz="2000" dirty="0" smtClean="0">
                <a:solidFill>
                  <a:srgbClr val="000000"/>
                </a:solidFill>
              </a:rPr>
              <a:t>Only solution: Place a new sampling well.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title"/>
          </p:nvPr>
        </p:nvSpPr>
        <p:spPr>
          <a:xfrm>
            <a:off x="1871595" y="260648"/>
            <a:ext cx="7239000" cy="838200"/>
          </a:xfrm>
          <a:noFill/>
        </p:spPr>
        <p:txBody>
          <a:bodyPr/>
          <a:lstStyle/>
          <a:p>
            <a:pPr algn="ctr" eaLnBrk="1" hangingPunct="1"/>
            <a:r>
              <a:rPr lang="en-GB" sz="2400" dirty="0" smtClean="0"/>
              <a:t>Installation of Monitoring Wells</a:t>
            </a:r>
          </a:p>
        </p:txBody>
      </p:sp>
      <p:grpSp>
        <p:nvGrpSpPr>
          <p:cNvPr id="10246" name="Group 19"/>
          <p:cNvGrpSpPr>
            <a:grpSpLocks/>
          </p:cNvGrpSpPr>
          <p:nvPr/>
        </p:nvGrpSpPr>
        <p:grpSpPr bwMode="auto">
          <a:xfrm>
            <a:off x="5148263" y="2506663"/>
            <a:ext cx="2808287" cy="3443287"/>
            <a:chOff x="3243" y="1579"/>
            <a:chExt cx="1769" cy="2169"/>
          </a:xfrm>
        </p:grpSpPr>
        <p:grpSp>
          <p:nvGrpSpPr>
            <p:cNvPr id="10247" name="Group 15"/>
            <p:cNvGrpSpPr>
              <a:grpSpLocks/>
            </p:cNvGrpSpPr>
            <p:nvPr/>
          </p:nvGrpSpPr>
          <p:grpSpPr bwMode="auto">
            <a:xfrm>
              <a:off x="3816" y="1579"/>
              <a:ext cx="1196" cy="2169"/>
              <a:chOff x="3816" y="1579"/>
              <a:chExt cx="1196" cy="2169"/>
            </a:xfrm>
          </p:grpSpPr>
          <p:grpSp>
            <p:nvGrpSpPr>
              <p:cNvPr id="10251" name="Group 8"/>
              <p:cNvGrpSpPr>
                <a:grpSpLocks/>
              </p:cNvGrpSpPr>
              <p:nvPr/>
            </p:nvGrpSpPr>
            <p:grpSpPr bwMode="auto">
              <a:xfrm>
                <a:off x="4148" y="1579"/>
                <a:ext cx="864" cy="2169"/>
                <a:chOff x="4148" y="1579"/>
                <a:chExt cx="864" cy="2169"/>
              </a:xfrm>
            </p:grpSpPr>
            <p:sp>
              <p:nvSpPr>
                <p:cNvPr id="10258" name="Rectangle 5"/>
                <p:cNvSpPr>
                  <a:spLocks noChangeArrowheads="1"/>
                </p:cNvSpPr>
                <p:nvPr/>
              </p:nvSpPr>
              <p:spPr bwMode="auto">
                <a:xfrm>
                  <a:off x="4148" y="1661"/>
                  <a:ext cx="182" cy="2087"/>
                </a:xfrm>
                <a:prstGeom prst="rect">
                  <a:avLst/>
                </a:prstGeom>
                <a:pattFill prst="sphere">
                  <a:fgClr>
                    <a:srgbClr val="000000"/>
                  </a:fgClr>
                  <a:bgClr>
                    <a:srgbClr val="FFFFFF"/>
                  </a:bgClr>
                </a:patt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/>
                <a:p>
                  <a:endParaRPr lang="en-US"/>
                </a:p>
              </p:txBody>
            </p:sp>
            <p:sp>
              <p:nvSpPr>
                <p:cNvPr id="10259" name="AutoShape 6"/>
                <p:cNvSpPr>
                  <a:spLocks noChangeArrowheads="1"/>
                </p:cNvSpPr>
                <p:nvPr/>
              </p:nvSpPr>
              <p:spPr bwMode="auto">
                <a:xfrm>
                  <a:off x="4150" y="1579"/>
                  <a:ext cx="862" cy="136"/>
                </a:xfrm>
                <a:custGeom>
                  <a:avLst/>
                  <a:gdLst>
                    <a:gd name="T0" fmla="*/ 1 w 21600"/>
                    <a:gd name="T1" fmla="*/ 0 h 21600"/>
                    <a:gd name="T2" fmla="*/ 0 w 21600"/>
                    <a:gd name="T3" fmla="*/ 0 h 21600"/>
                    <a:gd name="T4" fmla="*/ 1 w 21600"/>
                    <a:gd name="T5" fmla="*/ 0 h 21600"/>
                    <a:gd name="T6" fmla="*/ 1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lnTo>
                        <a:pt x="5400" y="10800"/>
                      </a:lnTo>
                      <a:close/>
                    </a:path>
                  </a:pathLst>
                </a:custGeom>
                <a:pattFill prst="sphere">
                  <a:fgClr>
                    <a:srgbClr val="000000"/>
                  </a:fgClr>
                  <a:bgClr>
                    <a:srgbClr val="FFFFFF"/>
                  </a:bgClr>
                </a:patt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/>
                <a:p>
                  <a:endParaRPr lang="en-GB"/>
                </a:p>
              </p:txBody>
            </p:sp>
            <p:sp>
              <p:nvSpPr>
                <p:cNvPr id="10260" name="Rectangle 7"/>
                <p:cNvSpPr>
                  <a:spLocks noChangeArrowheads="1"/>
                </p:cNvSpPr>
                <p:nvPr/>
              </p:nvSpPr>
              <p:spPr bwMode="auto">
                <a:xfrm>
                  <a:off x="4824" y="1659"/>
                  <a:ext cx="182" cy="2087"/>
                </a:xfrm>
                <a:prstGeom prst="rect">
                  <a:avLst/>
                </a:prstGeom>
                <a:pattFill prst="sphere">
                  <a:fgClr>
                    <a:srgbClr val="000000"/>
                  </a:fgClr>
                  <a:bgClr>
                    <a:srgbClr val="FFFFFF"/>
                  </a:bgClr>
                </a:patt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/>
                <a:p>
                  <a:endParaRPr lang="en-US"/>
                </a:p>
              </p:txBody>
            </p:sp>
          </p:grpSp>
          <p:sp>
            <p:nvSpPr>
              <p:cNvPr id="10252" name="Line 9"/>
              <p:cNvSpPr>
                <a:spLocks noChangeShapeType="1"/>
              </p:cNvSpPr>
              <p:nvPr/>
            </p:nvSpPr>
            <p:spPr bwMode="auto">
              <a:xfrm>
                <a:off x="3833" y="2568"/>
                <a:ext cx="362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en-GB"/>
              </a:p>
            </p:txBody>
          </p:sp>
          <p:sp>
            <p:nvSpPr>
              <p:cNvPr id="10253" name="Line 10"/>
              <p:cNvSpPr>
                <a:spLocks noChangeShapeType="1"/>
              </p:cNvSpPr>
              <p:nvPr/>
            </p:nvSpPr>
            <p:spPr bwMode="auto">
              <a:xfrm>
                <a:off x="4241" y="2795"/>
                <a:ext cx="181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en-GB"/>
              </a:p>
            </p:txBody>
          </p:sp>
          <p:pic>
            <p:nvPicPr>
              <p:cNvPr id="10254" name="Picture 1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6" y="2387"/>
                <a:ext cx="13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55" name="Picture 1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" y="2598"/>
                <a:ext cx="13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56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3" y="2750"/>
                <a:ext cx="13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57" name="Picture 1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2614"/>
                <a:ext cx="13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248" name="AutoShape 16"/>
            <p:cNvSpPr>
              <a:spLocks/>
            </p:cNvSpPr>
            <p:nvPr/>
          </p:nvSpPr>
          <p:spPr bwMode="auto">
            <a:xfrm>
              <a:off x="3243" y="1634"/>
              <a:ext cx="723" cy="254"/>
            </a:xfrm>
            <a:prstGeom prst="borderCallout2">
              <a:avLst>
                <a:gd name="adj1" fmla="val 28347"/>
                <a:gd name="adj2" fmla="val 106639"/>
                <a:gd name="adj3" fmla="val 28347"/>
                <a:gd name="adj4" fmla="val 121991"/>
                <a:gd name="adj5" fmla="val 117718"/>
                <a:gd name="adj6" fmla="val 138037"/>
              </a:avLst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 type="arrow" w="med" len="med"/>
            </a:ln>
          </p:spPr>
          <p:txBody>
            <a:bodyPr lIns="90000" tIns="46800" rIns="90000" bIns="46800" anchor="ctr"/>
            <a:lstStyle/>
            <a:p>
              <a:pPr algn="ctr"/>
              <a:r>
                <a:rPr lang="nl-NL" sz="1400"/>
                <a:t>Blind well section</a:t>
              </a:r>
            </a:p>
          </p:txBody>
        </p:sp>
        <p:sp>
          <p:nvSpPr>
            <p:cNvPr id="10249" name="AutoShape 17"/>
            <p:cNvSpPr>
              <a:spLocks/>
            </p:cNvSpPr>
            <p:nvPr/>
          </p:nvSpPr>
          <p:spPr bwMode="auto">
            <a:xfrm>
              <a:off x="3243" y="2967"/>
              <a:ext cx="576" cy="208"/>
            </a:xfrm>
            <a:prstGeom prst="borderCallout2">
              <a:avLst>
                <a:gd name="adj1" fmla="val 34616"/>
                <a:gd name="adj2" fmla="val 108333"/>
                <a:gd name="adj3" fmla="val 34616"/>
                <a:gd name="adj4" fmla="val 136287"/>
                <a:gd name="adj5" fmla="val -142787"/>
                <a:gd name="adj6" fmla="val 165801"/>
              </a:avLst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 type="arrow" w="med" len="med"/>
            </a:ln>
          </p:spPr>
          <p:txBody>
            <a:bodyPr lIns="90000" tIns="46800" rIns="90000" bIns="46800" anchor="ctr"/>
            <a:lstStyle/>
            <a:p>
              <a:pPr algn="l"/>
              <a:r>
                <a:rPr lang="nl-NL" sz="1400"/>
                <a:t>Benzene</a:t>
              </a:r>
            </a:p>
          </p:txBody>
        </p:sp>
        <p:sp>
          <p:nvSpPr>
            <p:cNvPr id="10250" name="AutoShape 18"/>
            <p:cNvSpPr>
              <a:spLocks/>
            </p:cNvSpPr>
            <p:nvPr/>
          </p:nvSpPr>
          <p:spPr bwMode="auto">
            <a:xfrm>
              <a:off x="3243" y="1979"/>
              <a:ext cx="768" cy="163"/>
            </a:xfrm>
            <a:prstGeom prst="borderCallout2">
              <a:avLst>
                <a:gd name="adj1" fmla="val 44171"/>
                <a:gd name="adj2" fmla="val 106250"/>
                <a:gd name="adj3" fmla="val 44171"/>
                <a:gd name="adj4" fmla="val 117056"/>
                <a:gd name="adj5" fmla="val 174231"/>
                <a:gd name="adj6" fmla="val 128514"/>
              </a:avLst>
            </a:prstGeom>
            <a:solidFill>
              <a:schemeClr val="bg1"/>
            </a:solidFill>
            <a:ln w="19050" algn="ctr">
              <a:solidFill>
                <a:srgbClr val="FF0000"/>
              </a:solidFill>
              <a:miter lim="800000"/>
              <a:headEnd/>
              <a:tailEnd type="arrow" w="med" len="med"/>
            </a:ln>
          </p:spPr>
          <p:txBody>
            <a:bodyPr lIns="90000" tIns="46800" rIns="90000" bIns="46800" anchor="ctr"/>
            <a:lstStyle/>
            <a:p>
              <a:pPr algn="l"/>
              <a:r>
                <a:rPr lang="nl-NL" sz="1400"/>
                <a:t>Micro-pores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02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4378B5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rgbClr val="4378B5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rgbClr val="4378B5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rgbClr val="4378B5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rgbClr val="4378B5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rgbClr val="4378B5"/>
                </a:solidFill>
                <a:latin typeface="Arial" charset="0"/>
              </a:defRPr>
            </a:lvl9pPr>
          </a:lstStyle>
          <a:p>
            <a:fld id="{A3961097-DCC3-457A-A37D-1CA8B6D422A9}" type="slidenum">
              <a:rPr lang="nl-NL" sz="1400" smtClean="0">
                <a:solidFill>
                  <a:schemeClr val="bg1"/>
                </a:solidFill>
              </a:rPr>
              <a:pPr/>
              <a:t>13</a:t>
            </a:fld>
            <a:endParaRPr lang="nl-NL" sz="1400" smtClean="0">
              <a:solidFill>
                <a:srgbClr val="B0D892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707904" y="1772816"/>
            <a:ext cx="51816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sz="2400" dirty="0" smtClean="0"/>
              <a:t>Sorption and de-sorption of volatiles on / to Teflon and PE tubing</a:t>
            </a:r>
            <a:endParaRPr lang="en-GB" sz="2000" u="sng" dirty="0" smtClean="0"/>
          </a:p>
          <a:p>
            <a:pPr eaLnBrk="1" hangingPunct="1">
              <a:buFontTx/>
              <a:buNone/>
            </a:pPr>
            <a:endParaRPr lang="en-GB" sz="2000" u="sng" dirty="0" smtClean="0">
              <a:solidFill>
                <a:srgbClr val="4378B5"/>
              </a:solidFill>
            </a:endParaRPr>
          </a:p>
          <a:p>
            <a:pPr eaLnBrk="1" hangingPunct="1">
              <a:buFontTx/>
              <a:buNone/>
            </a:pPr>
            <a:r>
              <a:rPr lang="en-GB" sz="2000" u="sng" dirty="0" smtClean="0">
                <a:solidFill>
                  <a:srgbClr val="4378B5"/>
                </a:solidFill>
              </a:rPr>
              <a:t>Top:</a:t>
            </a:r>
            <a:r>
              <a:rPr lang="en-GB" sz="2000" dirty="0" smtClean="0">
                <a:solidFill>
                  <a:srgbClr val="4378B5"/>
                </a:solidFill>
              </a:rPr>
              <a:t>      Sorption of BTEX to PE and Teflon          	tubing.</a:t>
            </a:r>
          </a:p>
          <a:p>
            <a:pPr eaLnBrk="1" hangingPunct="1">
              <a:buFontTx/>
              <a:buNone/>
            </a:pPr>
            <a:endParaRPr lang="en-GB" sz="2000" u="sng" dirty="0" smtClean="0">
              <a:solidFill>
                <a:srgbClr val="4378B5"/>
              </a:solidFill>
            </a:endParaRPr>
          </a:p>
          <a:p>
            <a:pPr eaLnBrk="1" hangingPunct="1">
              <a:buFontTx/>
              <a:buNone/>
            </a:pPr>
            <a:endParaRPr lang="en-GB" sz="2000" u="sng" dirty="0">
              <a:solidFill>
                <a:srgbClr val="4378B5"/>
              </a:solidFill>
            </a:endParaRPr>
          </a:p>
          <a:p>
            <a:pPr eaLnBrk="1" hangingPunct="1">
              <a:buFontTx/>
              <a:buNone/>
            </a:pPr>
            <a:r>
              <a:rPr lang="en-GB" sz="2000" u="sng" dirty="0" smtClean="0">
                <a:solidFill>
                  <a:srgbClr val="4378B5"/>
                </a:solidFill>
              </a:rPr>
              <a:t>Bottom:</a:t>
            </a:r>
            <a:r>
              <a:rPr lang="en-GB" sz="2000" dirty="0" smtClean="0">
                <a:solidFill>
                  <a:srgbClr val="4378B5"/>
                </a:solidFill>
              </a:rPr>
              <a:t> De-sorption of BTEX from 	contaminated Teflon and PE tubing 	into ultra pure water</a:t>
            </a:r>
          </a:p>
          <a:p>
            <a:pPr lvl="1" eaLnBrk="1" hangingPunct="1"/>
            <a:endParaRPr lang="en-GB" dirty="0" smtClean="0"/>
          </a:p>
        </p:txBody>
      </p:sp>
      <p:pic>
        <p:nvPicPr>
          <p:cNvPr id="11269" name="Picture 3" descr="vluchsto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97000"/>
            <a:ext cx="32797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4"/>
          <p:cNvSpPr>
            <a:spLocks noGrp="1" noChangeArrowheads="1"/>
          </p:cNvSpPr>
          <p:nvPr>
            <p:ph type="title"/>
          </p:nvPr>
        </p:nvSpPr>
        <p:spPr>
          <a:xfrm>
            <a:off x="1764655" y="188640"/>
            <a:ext cx="7239000" cy="838200"/>
          </a:xfrm>
          <a:noFill/>
        </p:spPr>
        <p:txBody>
          <a:bodyPr/>
          <a:lstStyle/>
          <a:p>
            <a:pPr algn="ctr" eaLnBrk="1" hangingPunct="1"/>
            <a:r>
              <a:rPr lang="en-GB" sz="2400" dirty="0" smtClean="0"/>
              <a:t>Installation of Monitoring Wells</a:t>
            </a:r>
          </a:p>
        </p:txBody>
      </p:sp>
    </p:spTree>
    <p:extLst>
      <p:ext uri="{BB962C8B-B14F-4D97-AF65-F5344CB8AC3E}">
        <p14:creationId xmlns:p14="http://schemas.microsoft.com/office/powerpoint/2010/main" val="50777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76872"/>
            <a:ext cx="7924800" cy="2447528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rgbClr val="000000"/>
                </a:solidFill>
              </a:rPr>
              <a:t>Purging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5867400" y="6096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 noProof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A056189-7605-49FB-827D-73CB1E14DCF4}" type="slidenum">
              <a:rPr lang="nl-NL" smtClean="0"/>
              <a:pPr/>
              <a:t>15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7944" y="228600"/>
            <a:ext cx="4968552" cy="838200"/>
          </a:xfrm>
        </p:spPr>
        <p:txBody>
          <a:bodyPr/>
          <a:lstStyle/>
          <a:p>
            <a:pPr algn="ctr" eaLnBrk="1" hangingPunct="1"/>
            <a:r>
              <a:rPr lang="en-GB" sz="2400" dirty="0" smtClean="0"/>
              <a:t>Purging Monitoring Wells </a:t>
            </a:r>
            <a:br>
              <a:rPr lang="en-GB" sz="2400" dirty="0" smtClean="0"/>
            </a:br>
            <a:r>
              <a:rPr lang="en-GB" sz="2400" dirty="0" smtClean="0"/>
              <a:t>Prior to Sampling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7544" y="1916832"/>
            <a:ext cx="7920880" cy="324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Why purge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To remove </a:t>
            </a:r>
            <a:r>
              <a:rPr lang="en-GB" sz="2400" dirty="0" err="1" smtClean="0">
                <a:solidFill>
                  <a:srgbClr val="000000"/>
                </a:solidFill>
              </a:rPr>
              <a:t>silty</a:t>
            </a:r>
            <a:r>
              <a:rPr lang="en-GB" sz="2400" dirty="0" smtClean="0">
                <a:solidFill>
                  <a:srgbClr val="000000"/>
                </a:solidFill>
              </a:rPr>
              <a:t> material and deposits from the bottom of the well.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To remove stagnant oxidised water</a:t>
            </a:r>
          </a:p>
          <a:p>
            <a:pPr marL="914400" lvl="1" indent="-457200" algn="l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To attract groundwater from the aquifer!!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0082D60-DDDA-44F4-A920-1D554DD4E53D}" type="slidenum">
              <a:rPr lang="nl-NL" smtClean="0"/>
              <a:pPr/>
              <a:t>16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1340768"/>
            <a:ext cx="6437312" cy="79208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solidFill>
                  <a:srgbClr val="4378B5"/>
                </a:solidFill>
              </a:rPr>
              <a:t>“</a:t>
            </a:r>
            <a:r>
              <a:rPr lang="en-GB" sz="2000" dirty="0" smtClean="0">
                <a:solidFill>
                  <a:srgbClr val="000000"/>
                </a:solidFill>
              </a:rPr>
              <a:t>Classical Procedure” 3 X wetted well volume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solidFill>
                  <a:srgbClr val="000000"/>
                </a:solidFill>
              </a:rPr>
              <a:t>Total volume = (wet volume + volume filter pack) x 3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87202" y="2492648"/>
            <a:ext cx="1943100" cy="3816350"/>
            <a:chOff x="657" y="1616"/>
            <a:chExt cx="1224" cy="2449"/>
          </a:xfrm>
        </p:grpSpPr>
        <p:sp>
          <p:nvSpPr>
            <p:cNvPr id="11294" name="AutoShape 5"/>
            <p:cNvSpPr>
              <a:spLocks noChangeArrowheads="1"/>
            </p:cNvSpPr>
            <p:nvPr/>
          </p:nvSpPr>
          <p:spPr bwMode="auto">
            <a:xfrm>
              <a:off x="1111" y="1616"/>
              <a:ext cx="272" cy="2404"/>
            </a:xfrm>
            <a:prstGeom prst="can">
              <a:avLst>
                <a:gd name="adj" fmla="val 106263"/>
              </a:avLst>
            </a:prstGeom>
            <a:solidFill>
              <a:schemeClr val="accent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1295" name="AutoShape 6"/>
            <p:cNvSpPr>
              <a:spLocks noChangeArrowheads="1"/>
            </p:cNvSpPr>
            <p:nvPr/>
          </p:nvSpPr>
          <p:spPr bwMode="auto">
            <a:xfrm>
              <a:off x="657" y="3113"/>
              <a:ext cx="1224" cy="952"/>
            </a:xfrm>
            <a:prstGeom prst="can">
              <a:avLst>
                <a:gd name="adj" fmla="val 12023"/>
              </a:avLst>
            </a:prstGeom>
            <a:solidFill>
              <a:schemeClr val="accent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1296" name="Rectangle 7"/>
            <p:cNvSpPr>
              <a:spLocks noChangeArrowheads="1"/>
            </p:cNvSpPr>
            <p:nvPr/>
          </p:nvSpPr>
          <p:spPr bwMode="auto">
            <a:xfrm>
              <a:off x="1111" y="3067"/>
              <a:ext cx="272" cy="136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1297" name="Line 8"/>
            <p:cNvSpPr>
              <a:spLocks noChangeShapeType="1"/>
            </p:cNvSpPr>
            <p:nvPr/>
          </p:nvSpPr>
          <p:spPr bwMode="auto">
            <a:xfrm>
              <a:off x="1383" y="2976"/>
              <a:ext cx="0" cy="27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298" name="Line 9"/>
            <p:cNvSpPr>
              <a:spLocks noChangeShapeType="1"/>
            </p:cNvSpPr>
            <p:nvPr/>
          </p:nvSpPr>
          <p:spPr bwMode="auto">
            <a:xfrm>
              <a:off x="1111" y="2977"/>
              <a:ext cx="0" cy="27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795714" y="2348185"/>
            <a:ext cx="1512888" cy="3960813"/>
            <a:chOff x="3560" y="1570"/>
            <a:chExt cx="953" cy="2495"/>
          </a:xfrm>
        </p:grpSpPr>
        <p:sp>
          <p:nvSpPr>
            <p:cNvPr id="11289" name="AutoShape 11"/>
            <p:cNvSpPr>
              <a:spLocks noChangeArrowheads="1"/>
            </p:cNvSpPr>
            <p:nvPr/>
          </p:nvSpPr>
          <p:spPr bwMode="auto">
            <a:xfrm>
              <a:off x="3878" y="1570"/>
              <a:ext cx="272" cy="2495"/>
            </a:xfrm>
            <a:prstGeom prst="can">
              <a:avLst>
                <a:gd name="adj" fmla="val 110286"/>
              </a:avLst>
            </a:prstGeom>
            <a:solidFill>
              <a:schemeClr val="accent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1290" name="AutoShape 12"/>
            <p:cNvSpPr>
              <a:spLocks noChangeArrowheads="1"/>
            </p:cNvSpPr>
            <p:nvPr/>
          </p:nvSpPr>
          <p:spPr bwMode="auto">
            <a:xfrm>
              <a:off x="3560" y="3113"/>
              <a:ext cx="953" cy="952"/>
            </a:xfrm>
            <a:prstGeom prst="can">
              <a:avLst>
                <a:gd name="adj" fmla="val 12023"/>
              </a:avLst>
            </a:prstGeom>
            <a:solidFill>
              <a:schemeClr val="accent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1291" name="Rectangle 13"/>
            <p:cNvSpPr>
              <a:spLocks noChangeArrowheads="1"/>
            </p:cNvSpPr>
            <p:nvPr/>
          </p:nvSpPr>
          <p:spPr bwMode="auto">
            <a:xfrm>
              <a:off x="3878" y="3067"/>
              <a:ext cx="272" cy="136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1292" name="Line 14"/>
            <p:cNvSpPr>
              <a:spLocks noChangeShapeType="1"/>
            </p:cNvSpPr>
            <p:nvPr/>
          </p:nvSpPr>
          <p:spPr bwMode="auto">
            <a:xfrm>
              <a:off x="4150" y="2976"/>
              <a:ext cx="0" cy="27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293" name="Line 15"/>
            <p:cNvSpPr>
              <a:spLocks noChangeShapeType="1"/>
            </p:cNvSpPr>
            <p:nvPr/>
          </p:nvSpPr>
          <p:spPr bwMode="auto">
            <a:xfrm>
              <a:off x="3878" y="2977"/>
              <a:ext cx="0" cy="27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272" name="Line 16"/>
          <p:cNvSpPr>
            <a:spLocks noChangeShapeType="1"/>
          </p:cNvSpPr>
          <p:nvPr/>
        </p:nvSpPr>
        <p:spPr bwMode="auto">
          <a:xfrm>
            <a:off x="1187202" y="5805760"/>
            <a:ext cx="1944687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" name="Line 17"/>
          <p:cNvSpPr>
            <a:spLocks noChangeShapeType="1"/>
          </p:cNvSpPr>
          <p:nvPr/>
        </p:nvSpPr>
        <p:spPr bwMode="auto">
          <a:xfrm>
            <a:off x="5795714" y="5732735"/>
            <a:ext cx="151288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" name="Text Box 18"/>
          <p:cNvSpPr txBox="1">
            <a:spLocks noChangeArrowheads="1"/>
          </p:cNvSpPr>
          <p:nvPr/>
        </p:nvSpPr>
        <p:spPr bwMode="auto">
          <a:xfrm>
            <a:off x="1692027" y="5516835"/>
            <a:ext cx="915987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nl-NL" sz="1600">
                <a:solidFill>
                  <a:srgbClr val="000000"/>
                </a:solidFill>
              </a:rPr>
              <a:t>200 mm</a:t>
            </a:r>
          </a:p>
        </p:txBody>
      </p:sp>
      <p:sp>
        <p:nvSpPr>
          <p:cNvPr id="11275" name="Text Box 19"/>
          <p:cNvSpPr txBox="1">
            <a:spLocks noChangeArrowheads="1"/>
          </p:cNvSpPr>
          <p:nvPr/>
        </p:nvSpPr>
        <p:spPr bwMode="auto">
          <a:xfrm>
            <a:off x="6011614" y="5445398"/>
            <a:ext cx="80327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nl-NL" sz="1600">
                <a:solidFill>
                  <a:srgbClr val="000000"/>
                </a:solidFill>
              </a:rPr>
              <a:t>90 mm</a:t>
            </a:r>
          </a:p>
        </p:txBody>
      </p:sp>
      <p:sp>
        <p:nvSpPr>
          <p:cNvPr id="11276" name="Text Box 20"/>
          <p:cNvSpPr txBox="1">
            <a:spLocks noChangeArrowheads="1"/>
          </p:cNvSpPr>
          <p:nvPr/>
        </p:nvSpPr>
        <p:spPr bwMode="auto">
          <a:xfrm>
            <a:off x="1692027" y="2132285"/>
            <a:ext cx="101917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cs typeface="Arial" charset="0"/>
              </a:rPr>
              <a:t>Ø </a:t>
            </a:r>
            <a:r>
              <a:rPr lang="nl-NL" sz="1600" dirty="0">
                <a:solidFill>
                  <a:srgbClr val="000000"/>
                </a:solidFill>
              </a:rPr>
              <a:t>44 mm</a:t>
            </a:r>
          </a:p>
        </p:txBody>
      </p:sp>
      <p:sp>
        <p:nvSpPr>
          <p:cNvPr id="11277" name="Text Box 21"/>
          <p:cNvSpPr txBox="1">
            <a:spLocks noChangeArrowheads="1"/>
          </p:cNvSpPr>
          <p:nvPr/>
        </p:nvSpPr>
        <p:spPr bwMode="auto">
          <a:xfrm>
            <a:off x="6011614" y="2060848"/>
            <a:ext cx="1019175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en-US" sz="1600">
                <a:solidFill>
                  <a:srgbClr val="000000"/>
                </a:solidFill>
                <a:cs typeface="Arial" charset="0"/>
              </a:rPr>
              <a:t>Ø </a:t>
            </a:r>
            <a:r>
              <a:rPr lang="nl-NL" sz="1600">
                <a:solidFill>
                  <a:srgbClr val="000000"/>
                </a:solidFill>
              </a:rPr>
              <a:t>44 mm</a:t>
            </a:r>
          </a:p>
        </p:txBody>
      </p:sp>
      <p:sp>
        <p:nvSpPr>
          <p:cNvPr id="11278" name="Line 22"/>
          <p:cNvSpPr>
            <a:spLocks noChangeShapeType="1"/>
          </p:cNvSpPr>
          <p:nvPr/>
        </p:nvSpPr>
        <p:spPr bwMode="auto">
          <a:xfrm>
            <a:off x="4571752" y="2276748"/>
            <a:ext cx="0" cy="3960812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" name="Line 23"/>
          <p:cNvSpPr>
            <a:spLocks noChangeShapeType="1"/>
          </p:cNvSpPr>
          <p:nvPr/>
        </p:nvSpPr>
        <p:spPr bwMode="auto">
          <a:xfrm>
            <a:off x="4932114" y="4940573"/>
            <a:ext cx="0" cy="1296987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" name="Text Box 24"/>
          <p:cNvSpPr txBox="1">
            <a:spLocks noChangeArrowheads="1"/>
          </p:cNvSpPr>
          <p:nvPr/>
        </p:nvSpPr>
        <p:spPr bwMode="auto">
          <a:xfrm>
            <a:off x="4211389" y="2564085"/>
            <a:ext cx="690563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en-US" sz="1600">
                <a:solidFill>
                  <a:srgbClr val="000000"/>
                </a:solidFill>
                <a:cs typeface="Arial" charset="0"/>
              </a:rPr>
              <a:t>5,0</a:t>
            </a:r>
            <a:r>
              <a:rPr lang="nl-NL" sz="1600">
                <a:solidFill>
                  <a:srgbClr val="000000"/>
                </a:solidFill>
              </a:rPr>
              <a:t> m</a:t>
            </a:r>
          </a:p>
        </p:txBody>
      </p:sp>
      <p:sp>
        <p:nvSpPr>
          <p:cNvPr id="11281" name="Text Box 25"/>
          <p:cNvSpPr txBox="1">
            <a:spLocks noChangeArrowheads="1"/>
          </p:cNvSpPr>
          <p:nvPr/>
        </p:nvSpPr>
        <p:spPr bwMode="auto">
          <a:xfrm>
            <a:off x="4716214" y="5372373"/>
            <a:ext cx="690563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nl-NL" sz="1600">
                <a:solidFill>
                  <a:srgbClr val="000000"/>
                </a:solidFill>
              </a:rPr>
              <a:t>1,0 m</a:t>
            </a:r>
          </a:p>
        </p:txBody>
      </p:sp>
      <p:sp>
        <p:nvSpPr>
          <p:cNvPr id="11282" name="AutoShape 26"/>
          <p:cNvSpPr>
            <a:spLocks/>
          </p:cNvSpPr>
          <p:nvPr/>
        </p:nvSpPr>
        <p:spPr bwMode="auto">
          <a:xfrm>
            <a:off x="3636714" y="3140348"/>
            <a:ext cx="914400" cy="403225"/>
          </a:xfrm>
          <a:prstGeom prst="borderCallout2">
            <a:avLst>
              <a:gd name="adj1" fmla="val 28347"/>
              <a:gd name="adj2" fmla="val -8333"/>
              <a:gd name="adj3" fmla="val 28347"/>
              <a:gd name="adj4" fmla="val -77431"/>
              <a:gd name="adj5" fmla="val 168111"/>
              <a:gd name="adj6" fmla="val -149134"/>
            </a:avLst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/>
            <a:r>
              <a:rPr lang="nl-NL" sz="1600" dirty="0">
                <a:solidFill>
                  <a:srgbClr val="000000"/>
                </a:solidFill>
              </a:rPr>
              <a:t>23 </a:t>
            </a:r>
            <a:r>
              <a:rPr lang="nl-NL" sz="1600" dirty="0" smtClean="0">
                <a:solidFill>
                  <a:srgbClr val="000000"/>
                </a:solidFill>
              </a:rPr>
              <a:t>litre</a:t>
            </a:r>
            <a:endParaRPr lang="nl-NL" sz="1600" dirty="0">
              <a:solidFill>
                <a:srgbClr val="000000"/>
              </a:solidFill>
            </a:endParaRPr>
          </a:p>
        </p:txBody>
      </p:sp>
      <p:sp>
        <p:nvSpPr>
          <p:cNvPr id="11283" name="Line 27"/>
          <p:cNvSpPr>
            <a:spLocks noChangeShapeType="1"/>
          </p:cNvSpPr>
          <p:nvPr/>
        </p:nvSpPr>
        <p:spPr bwMode="auto">
          <a:xfrm>
            <a:off x="4571752" y="3213373"/>
            <a:ext cx="5048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" name="Line 28"/>
          <p:cNvSpPr>
            <a:spLocks noChangeShapeType="1"/>
          </p:cNvSpPr>
          <p:nvPr/>
        </p:nvSpPr>
        <p:spPr bwMode="auto">
          <a:xfrm>
            <a:off x="5076577" y="3213373"/>
            <a:ext cx="1368425" cy="5032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" name="AutoShape 29"/>
          <p:cNvSpPr>
            <a:spLocks/>
          </p:cNvSpPr>
          <p:nvPr/>
        </p:nvSpPr>
        <p:spPr bwMode="auto">
          <a:xfrm>
            <a:off x="7816602" y="4394473"/>
            <a:ext cx="931862" cy="619125"/>
          </a:xfrm>
          <a:prstGeom prst="borderCallout2">
            <a:avLst>
              <a:gd name="adj1" fmla="val 18463"/>
              <a:gd name="adj2" fmla="val -8176"/>
              <a:gd name="adj3" fmla="val 18463"/>
              <a:gd name="adj4" fmla="val -34755"/>
              <a:gd name="adj5" fmla="val 111537"/>
              <a:gd name="adj6" fmla="val -62181"/>
            </a:avLst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/>
            <a:r>
              <a:rPr lang="nl-NL" sz="1600" dirty="0">
                <a:solidFill>
                  <a:srgbClr val="000000"/>
                </a:solidFill>
              </a:rPr>
              <a:t>19*0,4 </a:t>
            </a:r>
            <a:r>
              <a:rPr lang="nl-NL" sz="1600" dirty="0" smtClean="0">
                <a:solidFill>
                  <a:srgbClr val="000000"/>
                </a:solidFill>
              </a:rPr>
              <a:t>litre</a:t>
            </a:r>
            <a:endParaRPr lang="nl-NL" sz="1600" dirty="0">
              <a:solidFill>
                <a:srgbClr val="000000"/>
              </a:solidFill>
            </a:endParaRPr>
          </a:p>
        </p:txBody>
      </p:sp>
      <p:sp>
        <p:nvSpPr>
          <p:cNvPr id="11286" name="AutoShape 30"/>
          <p:cNvSpPr>
            <a:spLocks/>
          </p:cNvSpPr>
          <p:nvPr/>
        </p:nvSpPr>
        <p:spPr bwMode="auto">
          <a:xfrm>
            <a:off x="323602" y="4364310"/>
            <a:ext cx="1058862" cy="649288"/>
          </a:xfrm>
          <a:prstGeom prst="borderCallout2">
            <a:avLst>
              <a:gd name="adj1" fmla="val 17602"/>
              <a:gd name="adj2" fmla="val 107194"/>
              <a:gd name="adj3" fmla="val 17602"/>
              <a:gd name="adj4" fmla="val 120542"/>
              <a:gd name="adj5" fmla="val 117361"/>
              <a:gd name="adj6" fmla="val 134333"/>
            </a:avLst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/>
            <a:r>
              <a:rPr lang="nl-NL" sz="1600" dirty="0">
                <a:solidFill>
                  <a:srgbClr val="000000"/>
                </a:solidFill>
              </a:rPr>
              <a:t>94*0,4 </a:t>
            </a:r>
            <a:r>
              <a:rPr lang="nl-NL" sz="1600" dirty="0" smtClean="0">
                <a:solidFill>
                  <a:srgbClr val="000000"/>
                </a:solidFill>
              </a:rPr>
              <a:t>litre</a:t>
            </a:r>
            <a:endParaRPr lang="nl-NL" sz="1600" dirty="0">
              <a:solidFill>
                <a:srgbClr val="000000"/>
              </a:solidFill>
            </a:endParaRPr>
          </a:p>
        </p:txBody>
      </p:sp>
      <p:sp>
        <p:nvSpPr>
          <p:cNvPr id="11287" name="Text Box 31"/>
          <p:cNvSpPr txBox="1">
            <a:spLocks noChangeArrowheads="1"/>
          </p:cNvSpPr>
          <p:nvPr/>
        </p:nvSpPr>
        <p:spPr bwMode="auto">
          <a:xfrm>
            <a:off x="323602" y="2924448"/>
            <a:ext cx="1427483" cy="4022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nl-NL" b="1" dirty="0">
                <a:solidFill>
                  <a:srgbClr val="000000"/>
                </a:solidFill>
              </a:rPr>
              <a:t>Total: </a:t>
            </a:r>
            <a:r>
              <a:rPr lang="nl-NL" b="1" dirty="0" smtClean="0">
                <a:solidFill>
                  <a:srgbClr val="000000"/>
                </a:solidFill>
              </a:rPr>
              <a:t>60  </a:t>
            </a:r>
            <a:r>
              <a:rPr lang="nl-NL" b="1" dirty="0">
                <a:solidFill>
                  <a:srgbClr val="000000"/>
                </a:solidFill>
              </a:rPr>
              <a:t>l</a:t>
            </a:r>
          </a:p>
        </p:txBody>
      </p:sp>
      <p:sp>
        <p:nvSpPr>
          <p:cNvPr id="11288" name="Text Box 32"/>
          <p:cNvSpPr txBox="1">
            <a:spLocks noChangeArrowheads="1"/>
          </p:cNvSpPr>
          <p:nvPr/>
        </p:nvSpPr>
        <p:spPr bwMode="auto">
          <a:xfrm>
            <a:off x="7308602" y="2803798"/>
            <a:ext cx="1427483" cy="40229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l"/>
            <a:r>
              <a:rPr lang="nl-NL" b="1" dirty="0">
                <a:solidFill>
                  <a:srgbClr val="000000"/>
                </a:solidFill>
              </a:rPr>
              <a:t>Total: </a:t>
            </a:r>
            <a:r>
              <a:rPr lang="nl-NL" b="1" dirty="0" smtClean="0">
                <a:solidFill>
                  <a:srgbClr val="000000"/>
                </a:solidFill>
              </a:rPr>
              <a:t>31  </a:t>
            </a:r>
            <a:r>
              <a:rPr lang="nl-NL" b="1" dirty="0">
                <a:solidFill>
                  <a:srgbClr val="000000"/>
                </a:solidFill>
              </a:rPr>
              <a:t>l</a:t>
            </a:r>
          </a:p>
        </p:txBody>
      </p:sp>
      <p:sp>
        <p:nvSpPr>
          <p:cNvPr id="37" name="Rectangle 2"/>
          <p:cNvSpPr>
            <a:spLocks noGrp="1" noChangeArrowheads="1"/>
          </p:cNvSpPr>
          <p:nvPr>
            <p:ph type="title"/>
          </p:nvPr>
        </p:nvSpPr>
        <p:spPr>
          <a:xfrm>
            <a:off x="4067944" y="228600"/>
            <a:ext cx="4968552" cy="838200"/>
          </a:xfrm>
        </p:spPr>
        <p:txBody>
          <a:bodyPr/>
          <a:lstStyle/>
          <a:p>
            <a:pPr algn="ctr" eaLnBrk="1" hangingPunct="1"/>
            <a:r>
              <a:rPr lang="en-GB" sz="2400" dirty="0" smtClean="0"/>
              <a:t>Purging Monitoring Wells </a:t>
            </a:r>
            <a:br>
              <a:rPr lang="en-GB" sz="2400" dirty="0" smtClean="0"/>
            </a:br>
            <a:r>
              <a:rPr lang="en-GB" sz="2400" dirty="0" smtClean="0"/>
              <a:t>Prior to Sampling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76872"/>
            <a:ext cx="7924800" cy="2447528"/>
          </a:xfrm>
        </p:spPr>
        <p:txBody>
          <a:bodyPr/>
          <a:lstStyle/>
          <a:p>
            <a:pPr eaLnBrk="1" hangingPunct="1"/>
            <a:r>
              <a:rPr lang="en-GB" b="1" dirty="0" smtClean="0">
                <a:solidFill>
                  <a:srgbClr val="000000"/>
                </a:solidFill>
              </a:rPr>
              <a:t>Groundwater Sampling</a:t>
            </a: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5867400" y="6096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z="2400" noProof="1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fld id="{7F7C33B6-312F-477C-9BB9-86AE97C8A5C0}" type="slidenum">
              <a:rPr lang="nl-NL" sz="1400">
                <a:solidFill>
                  <a:schemeClr val="bg1"/>
                </a:solidFill>
              </a:rPr>
              <a:pPr>
                <a:spcBef>
                  <a:spcPct val="0"/>
                </a:spcBef>
              </a:pPr>
              <a:t>18</a:t>
            </a:fld>
            <a:endParaRPr lang="nl-NL" sz="1400">
              <a:solidFill>
                <a:srgbClr val="B0D892"/>
              </a:solidFill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  <a:endParaRPr lang="nl-NL" dirty="0" smtClean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773238"/>
            <a:ext cx="4248150" cy="4038600"/>
          </a:xfrm>
        </p:spPr>
        <p:txBody>
          <a:bodyPr anchor="t"/>
          <a:lstStyle/>
          <a:p>
            <a:pPr indent="0"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Mixing of what looks like a homogeneous aquifer</a:t>
            </a:r>
          </a:p>
          <a:p>
            <a:pPr lvl="1" eaLnBrk="1" hangingPunct="1"/>
            <a:r>
              <a:rPr lang="en-GB" sz="2800" dirty="0" err="1" smtClean="0">
                <a:solidFill>
                  <a:srgbClr val="000000"/>
                </a:solidFill>
              </a:rPr>
              <a:t>K</a:t>
            </a:r>
            <a:r>
              <a:rPr lang="en-GB" sz="2800" baseline="-25000" dirty="0" err="1" smtClean="0">
                <a:solidFill>
                  <a:srgbClr val="000000"/>
                </a:solidFill>
              </a:rPr>
              <a:t>horz</a:t>
            </a:r>
            <a:r>
              <a:rPr lang="en-GB" sz="2800" baseline="-25000" dirty="0" smtClean="0">
                <a:solidFill>
                  <a:srgbClr val="000000"/>
                </a:solidFill>
              </a:rPr>
              <a:t>.</a:t>
            </a:r>
            <a:r>
              <a:rPr lang="en-GB" sz="2800" dirty="0" smtClean="0">
                <a:solidFill>
                  <a:srgbClr val="000000"/>
                </a:solidFill>
              </a:rPr>
              <a:t> &gt; </a:t>
            </a:r>
            <a:r>
              <a:rPr lang="en-GB" sz="2800" dirty="0" err="1" smtClean="0">
                <a:solidFill>
                  <a:srgbClr val="000000"/>
                </a:solidFill>
              </a:rPr>
              <a:t>K</a:t>
            </a:r>
            <a:r>
              <a:rPr lang="en-GB" sz="2800" baseline="-25000" dirty="0" err="1" smtClean="0">
                <a:solidFill>
                  <a:srgbClr val="000000"/>
                </a:solidFill>
              </a:rPr>
              <a:t>vert</a:t>
            </a:r>
            <a:r>
              <a:rPr lang="en-GB" sz="2800" baseline="-25000" dirty="0" smtClean="0">
                <a:solidFill>
                  <a:srgbClr val="000000"/>
                </a:solidFill>
              </a:rPr>
              <a:t>.</a:t>
            </a:r>
          </a:p>
          <a:p>
            <a:pPr lvl="1" eaLnBrk="1" hangingPunct="1"/>
            <a:r>
              <a:rPr lang="en-GB" sz="2800" baseline="-25000" dirty="0" smtClean="0">
                <a:solidFill>
                  <a:srgbClr val="000000"/>
                </a:solidFill>
              </a:rPr>
              <a:t>Stagnant water</a:t>
            </a:r>
          </a:p>
          <a:p>
            <a:pPr lvl="1" eaLnBrk="1" hangingPunct="1"/>
            <a:endParaRPr lang="en-GB" sz="2800" baseline="-25000" dirty="0" smtClean="0">
              <a:solidFill>
                <a:srgbClr val="000000"/>
              </a:solidFill>
            </a:endParaRPr>
          </a:p>
          <a:p>
            <a:pPr lvl="1" eaLnBrk="1" hangingPunct="1"/>
            <a:r>
              <a:rPr lang="en-GB" sz="2800" baseline="-25000" dirty="0">
                <a:solidFill>
                  <a:srgbClr val="000000"/>
                </a:solidFill>
              </a:rPr>
              <a:t>T</a:t>
            </a:r>
            <a:r>
              <a:rPr lang="en-GB" sz="2800" baseline="-25000" dirty="0" smtClean="0">
                <a:solidFill>
                  <a:srgbClr val="000000"/>
                </a:solidFill>
              </a:rPr>
              <a:t>emperature gradients</a:t>
            </a:r>
          </a:p>
          <a:p>
            <a:pPr lvl="1" eaLnBrk="1" hangingPunct="1"/>
            <a:r>
              <a:rPr lang="en-GB" sz="2800" baseline="-25000" dirty="0" err="1" smtClean="0">
                <a:solidFill>
                  <a:srgbClr val="000000"/>
                </a:solidFill>
              </a:rPr>
              <a:t>Borescopes</a:t>
            </a:r>
            <a:r>
              <a:rPr lang="en-GB" sz="2800" baseline="-25000" dirty="0" smtClean="0">
                <a:solidFill>
                  <a:srgbClr val="000000"/>
                </a:solidFill>
              </a:rPr>
              <a:t>,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baseline="-25000" dirty="0" smtClean="0">
                <a:solidFill>
                  <a:srgbClr val="000000"/>
                </a:solidFill>
              </a:rPr>
              <a:t>flow direction models</a:t>
            </a:r>
          </a:p>
          <a:p>
            <a:pPr marL="457200" lvl="1" indent="0" eaLnBrk="1" hangingPunct="1">
              <a:buNone/>
            </a:pPr>
            <a:endParaRPr lang="en-GB" sz="2800" baseline="-25000" dirty="0" smtClean="0">
              <a:solidFill>
                <a:srgbClr val="000000"/>
              </a:solidFill>
            </a:endParaRPr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2" cstate="print"/>
          <a:srcRect l="10773" r="3185"/>
          <a:stretch>
            <a:fillRect/>
          </a:stretch>
        </p:blipFill>
        <p:spPr bwMode="auto">
          <a:xfrm>
            <a:off x="4644008" y="1412875"/>
            <a:ext cx="403225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fld id="{58499DA4-D80D-46F9-84DE-5D9D81E6DF6E}" type="slidenum">
              <a:rPr lang="nl-NL" sz="1400">
                <a:solidFill>
                  <a:schemeClr val="bg1"/>
                </a:solidFill>
              </a:rPr>
              <a:pPr>
                <a:spcBef>
                  <a:spcPct val="0"/>
                </a:spcBef>
              </a:pPr>
              <a:t>19</a:t>
            </a:fld>
            <a:endParaRPr lang="nl-NL" sz="1400">
              <a:solidFill>
                <a:srgbClr val="B0D892"/>
              </a:solidFill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pPr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Low-flow or Micro-purging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Pump is hung in the filter part of the well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Adjusted to an extremely slow speed there should be no need to renew (purge) the water in the blind section</a:t>
            </a:r>
          </a:p>
        </p:txBody>
      </p:sp>
      <p:pic>
        <p:nvPicPr>
          <p:cNvPr id="21510" name="Picture 4" descr="drawdow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511699"/>
            <a:ext cx="4752975" cy="294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fld id="{7EB370FE-6055-46AA-96F7-B91473D5A265}" type="slidenum">
              <a:rPr lang="nl-NL" sz="1400">
                <a:solidFill>
                  <a:schemeClr val="bg1"/>
                </a:solidFill>
              </a:rPr>
              <a:pPr>
                <a:spcBef>
                  <a:spcPct val="0"/>
                </a:spcBef>
              </a:pPr>
              <a:t>20</a:t>
            </a:fld>
            <a:endParaRPr lang="nl-NL" sz="1400">
              <a:solidFill>
                <a:srgbClr val="B0D892"/>
              </a:solidFill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pPr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Reducing turbidity</a:t>
            </a:r>
          </a:p>
          <a:p>
            <a:pPr marL="457200" lvl="1" indent="0"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By reducing the forces that push soil particles into the well, turbidity of water samples can be brought down substantially and sample quality will increase significantly.</a:t>
            </a:r>
          </a:p>
        </p:txBody>
      </p:sp>
      <p:pic>
        <p:nvPicPr>
          <p:cNvPr id="7" name="Picture 4" descr="drawdow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511699"/>
            <a:ext cx="4752975" cy="294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fld id="{7EB370FE-6055-46AA-96F7-B91473D5A265}" type="slidenum">
              <a:rPr lang="nl-NL" sz="1400">
                <a:solidFill>
                  <a:schemeClr val="bg1"/>
                </a:solidFill>
              </a:rPr>
              <a:pPr>
                <a:spcBef>
                  <a:spcPct val="0"/>
                </a:spcBef>
              </a:pPr>
              <a:t>21</a:t>
            </a:fld>
            <a:endParaRPr lang="nl-NL" sz="1400">
              <a:solidFill>
                <a:srgbClr val="B0D892"/>
              </a:solidFill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pPr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Why turbidity is so important:</a:t>
            </a:r>
          </a:p>
          <a:p>
            <a:pPr lvl="1"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Problem: </a:t>
            </a:r>
          </a:p>
          <a:p>
            <a:pPr lvl="2" eaLnBrk="1" hangingPunct="1"/>
            <a:r>
              <a:rPr lang="en-GB" dirty="0" smtClean="0">
                <a:solidFill>
                  <a:srgbClr val="000000"/>
                </a:solidFill>
              </a:rPr>
              <a:t>If a water sample is filtered containing PAH, PCB, dioxins and a number of pesticides none of these components will be found</a:t>
            </a:r>
          </a:p>
          <a:p>
            <a:pPr lvl="2" eaLnBrk="1" hangingPunct="1"/>
            <a:r>
              <a:rPr lang="en-GB" dirty="0" smtClean="0">
                <a:solidFill>
                  <a:srgbClr val="000000"/>
                </a:solidFill>
              </a:rPr>
              <a:t>If the sample is not filtered, above pollutions adsorb to sediments and are finally analysed as being water pollution!</a:t>
            </a:r>
          </a:p>
          <a:p>
            <a:pPr lvl="2" eaLnBrk="1" hangingPunct="1"/>
            <a:r>
              <a:rPr lang="en-GB" dirty="0" err="1" smtClean="0">
                <a:solidFill>
                  <a:srgbClr val="000000"/>
                </a:solidFill>
              </a:rPr>
              <a:t>Prof.</a:t>
            </a:r>
            <a:r>
              <a:rPr lang="en-GB" dirty="0" smtClean="0">
                <a:solidFill>
                  <a:srgbClr val="000000"/>
                </a:solidFill>
              </a:rPr>
              <a:t> John McCarthy measure turbidity less than 10NTU</a:t>
            </a:r>
          </a:p>
          <a:p>
            <a:pPr lvl="2" eaLnBrk="1" hangingPunct="1"/>
            <a:r>
              <a:rPr lang="en-GB" dirty="0" smtClean="0">
                <a:solidFill>
                  <a:srgbClr val="000000"/>
                </a:solidFill>
              </a:rPr>
              <a:t>European guidelines. If turbidity is likely to affect results add turbidity measurements to your report!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fld id="{7EB370FE-6055-46AA-96F7-B91473D5A265}" type="slidenum">
              <a:rPr lang="nl-NL" sz="1400">
                <a:solidFill>
                  <a:schemeClr val="bg1"/>
                </a:solidFill>
              </a:rPr>
              <a:pPr>
                <a:spcBef>
                  <a:spcPct val="0"/>
                </a:spcBef>
              </a:pPr>
              <a:t>22</a:t>
            </a:fld>
            <a:endParaRPr lang="nl-NL" sz="1400" dirty="0">
              <a:solidFill>
                <a:srgbClr val="B0D892"/>
              </a:solidFill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pPr eaLnBrk="1" hangingPunct="1">
              <a:buNone/>
            </a:pPr>
            <a:r>
              <a:rPr lang="en-US" dirty="0" smtClean="0">
                <a:solidFill>
                  <a:srgbClr val="000000"/>
                </a:solidFill>
              </a:rPr>
              <a:t>The water quality indicator parameters: </a:t>
            </a:r>
          </a:p>
          <a:p>
            <a:pPr marL="457200" lvl="1" indent="0" eaLnBrk="1" hangingPunct="1">
              <a:buNone/>
            </a:pPr>
            <a:r>
              <a:rPr lang="en-US" dirty="0">
                <a:solidFill>
                  <a:srgbClr val="000000"/>
                </a:solidFill>
              </a:rPr>
              <a:t>	</a:t>
            </a:r>
            <a:endParaRPr lang="en-US" dirty="0" smtClean="0">
              <a:solidFill>
                <a:srgbClr val="000000"/>
              </a:solidFill>
            </a:endParaRPr>
          </a:p>
          <a:p>
            <a:pPr marL="457200" lvl="1" indent="0" eaLnBrk="1" hangingPunct="1">
              <a:buNone/>
            </a:pPr>
            <a:r>
              <a:rPr lang="en-US" dirty="0" smtClean="0">
                <a:solidFill>
                  <a:srgbClr val="000000"/>
                </a:solidFill>
              </a:rPr>
              <a:t>pH, specific EC, DO, Redox and turbidity. </a:t>
            </a:r>
          </a:p>
          <a:p>
            <a:pPr lvl="2" eaLnBrk="1" hangingPunct="1"/>
            <a:r>
              <a:rPr lang="en-US" dirty="0" smtClean="0">
                <a:solidFill>
                  <a:srgbClr val="000000"/>
                </a:solidFill>
              </a:rPr>
              <a:t>These parameters should be recorded after a minimum of one tubing volume (include pump and flow-through-cell volumes) has been purged from the well</a:t>
            </a:r>
          </a:p>
          <a:p>
            <a:pPr lvl="2" eaLnBrk="1" hangingPunct="1"/>
            <a:r>
              <a:rPr lang="en-US" dirty="0" smtClean="0">
                <a:solidFill>
                  <a:srgbClr val="000000"/>
                </a:solidFill>
              </a:rPr>
              <a:t>Once three successive readings of the water-quality-indicator parameters have </a:t>
            </a:r>
            <a:r>
              <a:rPr lang="en-US" dirty="0" err="1" smtClean="0">
                <a:solidFill>
                  <a:srgbClr val="000000"/>
                </a:solidFill>
              </a:rPr>
              <a:t>stabilised</a:t>
            </a:r>
            <a:r>
              <a:rPr lang="en-US" dirty="0" smtClean="0">
                <a:solidFill>
                  <a:srgbClr val="000000"/>
                </a:solidFill>
              </a:rPr>
              <a:t>, the sampling may begin. </a:t>
            </a:r>
          </a:p>
          <a:p>
            <a:pPr lvl="2" eaLnBrk="1" hangingPunct="1"/>
            <a:r>
              <a:rPr lang="en-US" dirty="0" smtClean="0">
                <a:solidFill>
                  <a:srgbClr val="000000"/>
                </a:solidFill>
              </a:rPr>
              <a:t>Standard still only mentions EC as obligatory but DO better but not accepted (yet).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Groundwater Sampling</a:t>
            </a:r>
            <a:endParaRPr lang="nl-NL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776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0000"/>
                </a:solidFill>
              </a:rPr>
              <a:t>Stabilisation during micro-purging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420888"/>
            <a:ext cx="6821488" cy="34544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23</a:t>
            </a:fld>
            <a:endParaRPr lang="nl-NL" dirty="0" smtClean="0">
              <a:solidFill>
                <a:srgbClr val="B0D8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4"/>
          <p:cNvSpPr txBox="1">
            <a:spLocks noGrp="1"/>
          </p:cNvSpPr>
          <p:nvPr/>
        </p:nvSpPr>
        <p:spPr bwMode="auto">
          <a:xfrm>
            <a:off x="8382000" y="65532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fld id="{7EB370FE-6055-46AA-96F7-B91473D5A265}" type="slidenum">
              <a:rPr lang="nl-NL" sz="1400">
                <a:solidFill>
                  <a:schemeClr val="bg1"/>
                </a:solidFill>
              </a:rPr>
              <a:pPr>
                <a:spcBef>
                  <a:spcPct val="0"/>
                </a:spcBef>
              </a:pPr>
              <a:t>24</a:t>
            </a:fld>
            <a:endParaRPr lang="nl-NL" sz="1400">
              <a:solidFill>
                <a:srgbClr val="B0D892"/>
              </a:solidFill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412875"/>
            <a:ext cx="8229600" cy="244817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00"/>
                </a:solidFill>
              </a:rPr>
              <a:t>Organic non-polar compounds - </a:t>
            </a:r>
            <a:r>
              <a:rPr lang="en-US" b="1" dirty="0" smtClean="0">
                <a:solidFill>
                  <a:srgbClr val="000000"/>
                </a:solidFill>
              </a:rPr>
              <a:t>Reminder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00"/>
                </a:solidFill>
              </a:rPr>
              <a:t>Especially when sampling for contaminants that may be biased by the presence of turbidity, the turbidity reading is desired to </a:t>
            </a:r>
            <a:r>
              <a:rPr lang="en-US" dirty="0" err="1" smtClean="0">
                <a:solidFill>
                  <a:srgbClr val="000000"/>
                </a:solidFill>
              </a:rPr>
              <a:t>stabilise</a:t>
            </a:r>
            <a:r>
              <a:rPr lang="en-US" dirty="0" smtClean="0">
                <a:solidFill>
                  <a:srgbClr val="000000"/>
                </a:solidFill>
              </a:rPr>
              <a:t> at a value below 10 </a:t>
            </a:r>
            <a:r>
              <a:rPr lang="en-US" dirty="0" err="1" smtClean="0">
                <a:solidFill>
                  <a:srgbClr val="000000"/>
                </a:solidFill>
              </a:rPr>
              <a:t>Nephelometric</a:t>
            </a:r>
            <a:r>
              <a:rPr lang="en-US" dirty="0" smtClean="0">
                <a:solidFill>
                  <a:srgbClr val="000000"/>
                </a:solidFill>
              </a:rPr>
              <a:t> Turbidity Units (NTU’s).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nl-NL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E6BB346-70EC-4F4A-95B3-9FF320018268}" type="slidenum">
              <a:rPr lang="nl-NL" smtClean="0"/>
              <a:pPr/>
              <a:t>25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7584" y="1628800"/>
            <a:ext cx="6984776" cy="4104456"/>
          </a:xfrm>
        </p:spPr>
        <p:txBody>
          <a:bodyPr/>
          <a:lstStyle/>
          <a:p>
            <a:pPr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VOC, SVOC’s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</a:rPr>
              <a:t>Peristaltic pumps will underestimate VOC’s but compensated by reduction in variability. 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</a:rPr>
              <a:t>Better to underestimate.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</a:rPr>
              <a:t>ISO 5667-11 (page 12) table with recommended sampling devices</a:t>
            </a:r>
          </a:p>
          <a:p>
            <a:pPr eaLnBrk="1" hangingPunct="1"/>
            <a:r>
              <a:rPr lang="en-GB" dirty="0" smtClean="0">
                <a:solidFill>
                  <a:srgbClr val="000000"/>
                </a:solidFill>
              </a:rPr>
              <a:t>Bladder pumps best but…..</a:t>
            </a:r>
          </a:p>
          <a:p>
            <a:pPr eaLnBrk="1" hangingPunct="1"/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 eaLnBrk="1" hangingPunct="1"/>
            <a:r>
              <a:rPr lang="en-GB" dirty="0" smtClean="0"/>
              <a:t>Groundwater Sampling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08912" cy="525658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A17382-2866-478A-9C56-025299E4430E}" type="slidenum">
              <a:rPr lang="nl-NL" smtClean="0"/>
              <a:pPr>
                <a:defRPr/>
              </a:pPr>
              <a:t>26</a:t>
            </a:fld>
            <a:endParaRPr lang="nl-NL">
              <a:solidFill>
                <a:srgbClr val="B0D89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E6BB346-70EC-4F4A-95B3-9FF320018268}" type="slidenum">
              <a:rPr lang="nl-NL" smtClean="0"/>
              <a:pPr/>
              <a:t>27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7584" y="2852936"/>
            <a:ext cx="6984776" cy="2880320"/>
          </a:xfrm>
        </p:spPr>
        <p:txBody>
          <a:bodyPr/>
          <a:lstStyle/>
          <a:p>
            <a:pPr eaLnBrk="1" hangingPunct="1">
              <a:buNone/>
            </a:pPr>
            <a:r>
              <a:rPr lang="en-GB" b="1" dirty="0" smtClean="0">
                <a:solidFill>
                  <a:srgbClr val="000000"/>
                </a:solidFill>
              </a:rPr>
              <a:t>Passive samplers</a:t>
            </a:r>
          </a:p>
        </p:txBody>
      </p:sp>
    </p:spTree>
    <p:extLst>
      <p:ext uri="{BB962C8B-B14F-4D97-AF65-F5344CB8AC3E}">
        <p14:creationId xmlns:p14="http://schemas.microsoft.com/office/powerpoint/2010/main" val="38782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FDCAEF5-0AED-47B3-8762-2AC21A72577D}" type="slidenum">
              <a:rPr lang="nl-NL" smtClean="0"/>
              <a:pPr/>
              <a:t>28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9"/>
            <a:ext cx="8229600" cy="374387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GB" dirty="0" smtClean="0">
                <a:solidFill>
                  <a:srgbClr val="000000"/>
                </a:solidFill>
              </a:rPr>
              <a:t>No-Purge Sampling</a:t>
            </a:r>
          </a:p>
          <a:p>
            <a:pPr eaLnBrk="1" hangingPunct="1">
              <a:buFontTx/>
              <a:buNone/>
              <a:defRPr/>
            </a:pPr>
            <a:endParaRPr lang="en-GB" dirty="0" smtClean="0">
              <a:solidFill>
                <a:srgbClr val="000000"/>
              </a:solidFill>
            </a:endParaRPr>
          </a:p>
          <a:p>
            <a:pPr marL="514350" indent="-514350" eaLnBrk="1" hangingPunct="1">
              <a:defRPr/>
            </a:pPr>
            <a:r>
              <a:rPr lang="en-GB" sz="2400" dirty="0" smtClean="0">
                <a:solidFill>
                  <a:srgbClr val="000000"/>
                </a:solidFill>
              </a:rPr>
              <a:t>No water purged prior to sampling</a:t>
            </a:r>
          </a:p>
          <a:p>
            <a:pPr marL="514350" indent="-514350" eaLnBrk="1" hangingPunct="1">
              <a:defRPr/>
            </a:pPr>
            <a:r>
              <a:rPr lang="en-GB" sz="2400" dirty="0" smtClean="0">
                <a:solidFill>
                  <a:srgbClr val="000000"/>
                </a:solidFill>
              </a:rPr>
              <a:t>Initially developed (+/- 2002 DOD, USA) </a:t>
            </a:r>
            <a:r>
              <a:rPr lang="en-US" sz="2400" dirty="0" smtClean="0">
                <a:solidFill>
                  <a:srgbClr val="000000"/>
                </a:solidFill>
              </a:rPr>
              <a:t>to improve the cost effectiveness of groundwater monitoring programs for VOCs.</a:t>
            </a:r>
          </a:p>
          <a:p>
            <a:pPr marL="514350" indent="-514350" eaLnBrk="1" hangingPunct="1">
              <a:defRPr/>
            </a:pPr>
            <a:r>
              <a:rPr lang="en-GB" sz="2400" dirty="0" smtClean="0">
                <a:solidFill>
                  <a:srgbClr val="000000"/>
                </a:solidFill>
              </a:rPr>
              <a:t>Many different studies on cost saving. Vary from 70%-40%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514350" indent="-514350" eaLnBrk="1" hangingPunct="1">
              <a:buFontTx/>
              <a:buNone/>
              <a:defRPr/>
            </a:pPr>
            <a:endParaRPr lang="en-GB" sz="2000" dirty="0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FDCAEF5-0AED-47B3-8762-2AC21A72577D}" type="slidenum">
              <a:rPr lang="nl-NL" smtClean="0"/>
              <a:pPr/>
              <a:t>29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9"/>
            <a:ext cx="8229600" cy="3743870"/>
          </a:xfrm>
        </p:spPr>
        <p:txBody>
          <a:bodyPr/>
          <a:lstStyle/>
          <a:p>
            <a:pPr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Passive sampling = no purge sampling (?) </a:t>
            </a:r>
          </a:p>
          <a:p>
            <a:pPr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New definition is in the making EPA (USA)</a:t>
            </a:r>
          </a:p>
          <a:p>
            <a:pPr lvl="1" eaLnBrk="1" hangingPunct="1">
              <a:buNone/>
            </a:pPr>
            <a:endParaRPr lang="en-GB" dirty="0" smtClean="0">
              <a:solidFill>
                <a:srgbClr val="000000"/>
              </a:solidFill>
            </a:endParaRPr>
          </a:p>
          <a:p>
            <a:pPr lvl="1" eaLnBrk="1" hangingPunct="1">
              <a:buNone/>
            </a:pPr>
            <a:r>
              <a:rPr lang="en-GB" dirty="0" smtClean="0">
                <a:solidFill>
                  <a:srgbClr val="000000"/>
                </a:solidFill>
              </a:rPr>
              <a:t>Three different principles:</a:t>
            </a:r>
          </a:p>
          <a:p>
            <a:pPr marL="1371600" lvl="2" indent="-457200"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Diffusion</a:t>
            </a:r>
          </a:p>
          <a:p>
            <a:pPr marL="1371600" lvl="2" indent="-457200"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Grab</a:t>
            </a:r>
          </a:p>
          <a:p>
            <a:pPr marL="1371600" lvl="2" indent="-457200" eaLnBrk="1" hangingPunct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Adsorption</a:t>
            </a:r>
          </a:p>
          <a:p>
            <a:pPr marL="514350" indent="-514350" eaLnBrk="1" hangingPunct="1">
              <a:buFontTx/>
              <a:buNone/>
              <a:defRPr/>
            </a:pPr>
            <a:endParaRPr lang="en-GB" sz="2000" dirty="0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2F6CBE6-B196-4A96-9FFD-D15A66AE86F7}" type="slidenum">
              <a:rPr lang="nl-NL" smtClean="0"/>
              <a:pPr/>
              <a:t>30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066088" cy="5762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>
                <a:solidFill>
                  <a:srgbClr val="000000"/>
                </a:solidFill>
              </a:rPr>
              <a:t>Things in common to all no purge samplers</a:t>
            </a:r>
            <a:endParaRPr lang="en-GB" sz="2000" dirty="0" smtClean="0">
              <a:solidFill>
                <a:srgbClr val="000000"/>
              </a:solidFill>
            </a:endParaRPr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0825" y="2060575"/>
            <a:ext cx="8642350" cy="3888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Must be left in place for a “period” so the samples are not affected by movement of the sampler through the water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</a:rPr>
              <a:t>This time-lag is variable depending on several factors such as the groundwater temperature, the physicochemical properties of the </a:t>
            </a:r>
            <a:r>
              <a:rPr lang="en-US" dirty="0" smtClean="0">
                <a:solidFill>
                  <a:srgbClr val="000000"/>
                </a:solidFill>
              </a:rPr>
              <a:t>compound of </a:t>
            </a:r>
            <a:r>
              <a:rPr lang="en-US" dirty="0">
                <a:solidFill>
                  <a:srgbClr val="000000"/>
                </a:solidFill>
              </a:rPr>
              <a:t>interest, and the diffusive membrane used in the samplers</a:t>
            </a:r>
            <a:endParaRPr lang="en-US" kern="0" dirty="0">
              <a:solidFill>
                <a:srgbClr val="000000"/>
              </a:solidFill>
            </a:endParaRP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All very good for low recharge wells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All save substantial cost and </a:t>
            </a:r>
            <a:r>
              <a:rPr lang="en-US" kern="0" dirty="0" smtClean="0">
                <a:solidFill>
                  <a:srgbClr val="000000"/>
                </a:solidFill>
              </a:rPr>
              <a:t>produce no purge </a:t>
            </a:r>
            <a:r>
              <a:rPr lang="en-US" kern="0" dirty="0">
                <a:solidFill>
                  <a:srgbClr val="000000"/>
                </a:solidFill>
              </a:rPr>
              <a:t>water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Results obtained using these devices will not always be comparable with results obtained using conventional sampling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 smtClean="0">
                <a:solidFill>
                  <a:srgbClr val="000000"/>
                </a:solidFill>
              </a:rPr>
              <a:t>Easy </a:t>
            </a:r>
            <a:r>
              <a:rPr lang="en-US" kern="0" dirty="0">
                <a:solidFill>
                  <a:srgbClr val="000000"/>
                </a:solidFill>
              </a:rPr>
              <a:t>to use - no training or special tools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65F19D-E502-4278-9723-66D83F7B7C28}" type="slidenum">
              <a:rPr lang="nl-NL" smtClean="0"/>
              <a:pPr/>
              <a:t>31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713788" cy="45354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No-Purge Sampling With Diffusion Samplers</a:t>
            </a:r>
          </a:p>
          <a:p>
            <a:pPr eaLnBrk="1" hangingPunct="1">
              <a:buFontTx/>
              <a:buNone/>
            </a:pPr>
            <a:endParaRPr lang="en-GB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Chemical constituents in the groundwater diffuse across the membrane over time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T</a:t>
            </a:r>
            <a:r>
              <a:rPr lang="en-US" sz="2000" dirty="0" smtClean="0">
                <a:solidFill>
                  <a:srgbClr val="000000"/>
                </a:solidFill>
              </a:rPr>
              <a:t>he chemical content of the water inside the sampler reaches equilibrium with the chemical content of groundwater </a:t>
            </a:r>
            <a:r>
              <a:rPr lang="en-US" sz="2000" b="1" dirty="0" smtClean="0">
                <a:solidFill>
                  <a:srgbClr val="000000"/>
                </a:solidFill>
              </a:rPr>
              <a:t>in that interval</a:t>
            </a:r>
            <a:r>
              <a:rPr lang="en-US" sz="2000" dirty="0" smtClean="0">
                <a:solidFill>
                  <a:srgbClr val="000000"/>
                </a:solidFill>
              </a:rPr>
              <a:t> of the well</a:t>
            </a:r>
          </a:p>
          <a:p>
            <a:r>
              <a:rPr lang="en-US" sz="2000" dirty="0">
                <a:solidFill>
                  <a:srgbClr val="000000"/>
                </a:solidFill>
              </a:rPr>
              <a:t>T</a:t>
            </a:r>
            <a:r>
              <a:rPr lang="en-US" sz="2000" dirty="0" smtClean="0">
                <a:solidFill>
                  <a:srgbClr val="000000"/>
                </a:solidFill>
              </a:rPr>
              <a:t>here is a time-lag between the time groundwater enters a well and the diffusion of the chemicals in the groundwater into a diffusion sampler</a:t>
            </a:r>
            <a:r>
              <a:rPr lang="en-US" sz="2000" dirty="0" smtClean="0">
                <a:solidFill>
                  <a:srgbClr val="4378B5"/>
                </a:solidFill>
              </a:rPr>
              <a:t>. 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endParaRPr lang="en-US" sz="2000" dirty="0" smtClean="0">
              <a:solidFill>
                <a:srgbClr val="4378B5"/>
              </a:solidFill>
            </a:endParaRPr>
          </a:p>
        </p:txBody>
      </p:sp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65F19D-E502-4278-9723-66D83F7B7C28}" type="slidenum">
              <a:rPr lang="nl-NL" smtClean="0"/>
              <a:pPr/>
              <a:t>32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9"/>
            <a:ext cx="8713788" cy="64752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Diffusion sampler: RPP Samplers </a:t>
            </a:r>
            <a:r>
              <a:rPr lang="en-GB" sz="2000" dirty="0" smtClean="0">
                <a:solidFill>
                  <a:srgbClr val="000000"/>
                </a:solidFill>
              </a:rPr>
              <a:t>(Columbia Analytical)</a:t>
            </a:r>
          </a:p>
          <a:p>
            <a:pPr eaLnBrk="1" hangingPunct="1">
              <a:buFontTx/>
              <a:buNone/>
            </a:pPr>
            <a:endParaRPr lang="en-GB" sz="2000" dirty="0" smtClean="0">
              <a:solidFill>
                <a:srgbClr val="4378B5"/>
              </a:solidFill>
            </a:endParaRPr>
          </a:p>
          <a:p>
            <a:pPr eaLnBrk="1" hangingPunct="1"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endParaRPr lang="en-US" sz="2000" dirty="0" smtClean="0">
              <a:solidFill>
                <a:srgbClr val="4378B5"/>
              </a:solidFill>
            </a:endParaRPr>
          </a:p>
        </p:txBody>
      </p:sp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03848" y="2132856"/>
            <a:ext cx="5834063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Rigid Porous Polyethylene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Small Size (3.8 X 15.75mm)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Pore size 6-15 microns means potentially can sample all water soluble analytes, such as Perchlorate, 1,4-dioxane, Inorganic anions and cations, Metals, MEE parameters, MTBE, Hexavalent chromium, Explosives, Dissolved gases </a:t>
            </a:r>
          </a:p>
          <a:p>
            <a:pPr marL="342900" indent="-342900" algn="l">
              <a:spcBef>
                <a:spcPct val="20000"/>
              </a:spcBef>
              <a:defRPr/>
            </a:pPr>
            <a:endParaRPr lang="en-US" kern="0" dirty="0">
              <a:solidFill>
                <a:srgbClr val="000000"/>
              </a:solidFill>
              <a:latin typeface="+mn-lt"/>
            </a:endParaRPr>
          </a:p>
          <a:p>
            <a:pPr marL="342900" indent="-342900" algn="l">
              <a:spcBef>
                <a:spcPct val="20000"/>
              </a:spcBef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BUT: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Shelf Life and air bubbles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Unreliable with some analytes</a:t>
            </a:r>
          </a:p>
          <a:p>
            <a:pPr marL="342900" indent="-342900" algn="l" eaLnBrk="1" hangingPunct="1">
              <a:spcBef>
                <a:spcPct val="20000"/>
              </a:spcBef>
              <a:defRPr/>
            </a:pPr>
            <a:endParaRPr lang="en-GB" kern="0" dirty="0">
              <a:solidFill>
                <a:srgbClr val="666666"/>
              </a:solidFill>
              <a:latin typeface="+mn-lt"/>
            </a:endParaRPr>
          </a:p>
        </p:txBody>
      </p:sp>
      <p:pic>
        <p:nvPicPr>
          <p:cNvPr id="7" name="Picture 2" descr="Z:\Training Courses\Dumfermline\Passive Sampling\RPP-Sampler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714625"/>
            <a:ext cx="232568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33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5113263" cy="43926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Grab sampler: SNAP Sampler</a:t>
            </a:r>
          </a:p>
          <a:p>
            <a:pPr eaLnBrk="1" hangingPunct="1">
              <a:buFontTx/>
              <a:buNone/>
            </a:pPr>
            <a:endParaRPr lang="en-GB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An equilibrated instantaneous “snap-shot” in time of groundwater conditions. 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Deployed in a well and left until groundwater conditions have re-equilibrated.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At that time the groundwater is captured by the device, and the resulting sample is submitted to the laboratory for analysis.</a:t>
            </a:r>
            <a:endParaRPr lang="en-GB" sz="2000" dirty="0" smtClean="0">
              <a:solidFill>
                <a:srgbClr val="000000"/>
              </a:solidFill>
            </a:endParaRPr>
          </a:p>
          <a:p>
            <a:pPr>
              <a:buFontTx/>
              <a:buNone/>
            </a:pPr>
            <a:endParaRPr lang="en-US" sz="2000" dirty="0" smtClean="0">
              <a:solidFill>
                <a:srgbClr val="4378B5"/>
              </a:solidFill>
            </a:endParaRPr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8613" y="2132856"/>
            <a:ext cx="3240360" cy="324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488613" y="2132856"/>
            <a:ext cx="3240360" cy="324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849" y="2276872"/>
            <a:ext cx="3563888" cy="2665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34</a:t>
            </a:fld>
            <a:endParaRPr lang="nl-NL" dirty="0" smtClean="0">
              <a:solidFill>
                <a:srgbClr val="B0D892"/>
              </a:solidFill>
            </a:endParaRPr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8920" y="2276872"/>
            <a:ext cx="4321552" cy="304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600" y="2276872"/>
            <a:ext cx="429138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0825" y="1557338"/>
            <a:ext cx="705802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buFontTx/>
              <a:buNone/>
            </a:pPr>
            <a:r>
              <a:rPr lang="en-GB" sz="2800" dirty="0" smtClean="0">
                <a:solidFill>
                  <a:srgbClr val="000000"/>
                </a:solidFill>
              </a:rPr>
              <a:t>Snap Sampler Comparison Graphs</a:t>
            </a:r>
            <a:endParaRPr lang="en-GB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E5EAB7D-96F6-456B-AAF5-64A3E4E7296F}" type="slidenum">
              <a:rPr lang="nl-NL" smtClean="0"/>
              <a:pPr/>
              <a:t>35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066088" cy="5762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Grab sampler: </a:t>
            </a:r>
            <a:r>
              <a:rPr lang="en-GB" dirty="0" err="1" smtClean="0">
                <a:solidFill>
                  <a:srgbClr val="000000"/>
                </a:solidFill>
              </a:rPr>
              <a:t>Hydrasleeve</a:t>
            </a:r>
            <a:endParaRPr lang="en-GB" dirty="0" smtClean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endParaRPr lang="en-GB" sz="2000" dirty="0" smtClean="0">
              <a:solidFill>
                <a:srgbClr val="000000"/>
              </a:solidFill>
            </a:endParaRP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50825" y="2062163"/>
            <a:ext cx="6049963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Sample for ALL compounds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</a:rPr>
              <a:t>Large sample volume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Repeatable sampling method but dependent on the person sampling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Easy to use - no training or special tools required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Easy Logistics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endParaRPr lang="en-GB" kern="0" dirty="0">
              <a:latin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0825" y="4184650"/>
            <a:ext cx="8497888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Inexpensive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Problem with turbidity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</a:rPr>
              <a:t>Problems with VOC </a:t>
            </a:r>
            <a:r>
              <a:rPr lang="en-GB" kern="0" dirty="0" smtClean="0">
                <a:solidFill>
                  <a:srgbClr val="000000"/>
                </a:solidFill>
                <a:latin typeface="+mn-lt"/>
              </a:rPr>
              <a:t>recovery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kern="0" dirty="0" smtClean="0">
                <a:solidFill>
                  <a:srgbClr val="000000"/>
                </a:solidFill>
                <a:latin typeface="+mn-lt"/>
              </a:rPr>
              <a:t>*** No longer allowed to be called “passive” but OK as no-purge as to new USEPA guidelines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kern="0" dirty="0" smtClean="0">
                <a:solidFill>
                  <a:srgbClr val="000000"/>
                </a:solidFill>
                <a:latin typeface="+mn-lt"/>
              </a:rPr>
              <a:t>Only real merit is price. Factor 3 errors reported (</a:t>
            </a:r>
            <a:r>
              <a:rPr lang="en-GB" kern="0" dirty="0" err="1" smtClean="0">
                <a:solidFill>
                  <a:srgbClr val="000000"/>
                </a:solidFill>
                <a:latin typeface="+mn-lt"/>
              </a:rPr>
              <a:t>Arcadis</a:t>
            </a:r>
            <a:r>
              <a:rPr lang="en-GB" kern="0" dirty="0" smtClean="0">
                <a:solidFill>
                  <a:srgbClr val="000000"/>
                </a:solidFill>
                <a:latin typeface="+mn-lt"/>
              </a:rPr>
              <a:t> USA)</a:t>
            </a:r>
            <a:endParaRPr lang="en-GB" kern="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52232" name="Picture 2" descr="Z:\Training Courses\Dumfermline\Passive Sampling\Hydraslee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8888" y="2278063"/>
            <a:ext cx="1905000" cy="19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72ACA1B-A757-4EAF-B23E-37F379AC4221}" type="slidenum">
              <a:rPr lang="nl-NL" smtClean="0"/>
              <a:pPr/>
              <a:t>36</a:t>
            </a:fld>
            <a:endParaRPr lang="nl-NL" smtClean="0">
              <a:solidFill>
                <a:srgbClr val="B0D892"/>
              </a:solidFill>
            </a:endParaRP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066088" cy="576262"/>
          </a:xfrm>
        </p:spPr>
        <p:txBody>
          <a:bodyPr/>
          <a:lstStyle/>
          <a:p>
            <a:pPr>
              <a:buFontTx/>
              <a:buNone/>
            </a:pPr>
            <a:r>
              <a:rPr lang="en-GB" dirty="0" smtClean="0">
                <a:solidFill>
                  <a:srgbClr val="000000"/>
                </a:solidFill>
              </a:rPr>
              <a:t>Absorption samplers: Gore Samplers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GB" sz="2400" dirty="0" smtClean="0"/>
              <a:t>Groundwater Sampling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50825" y="2062163"/>
            <a:ext cx="5834063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“Goretex” air permeable but not water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Can sample air, soil gas, and water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</a:rPr>
              <a:t>E</a:t>
            </a:r>
            <a:r>
              <a:rPr lang="en-GB" kern="0" dirty="0" smtClean="0">
                <a:solidFill>
                  <a:srgbClr val="000000"/>
                </a:solidFill>
                <a:latin typeface="+mn-lt"/>
              </a:rPr>
              <a:t>asy </a:t>
            </a:r>
            <a:r>
              <a:rPr lang="en-GB" kern="0" dirty="0">
                <a:solidFill>
                  <a:srgbClr val="000000"/>
                </a:solidFill>
                <a:latin typeface="+mn-lt"/>
              </a:rPr>
              <a:t>to deploy 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VOC’s trapped in carbon, SVOC’s in polymer. Double up of membranes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No post sampling freezing/cooling of samples. Once vial closed, compounds are trapped.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</a:rPr>
              <a:t>But: Field blanks!!!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Equilibrium time must be reported to the lab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</a:rPr>
              <a:t>Expensive (USD 250 per sample)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Can only be analysed by GORE </a:t>
            </a:r>
            <a:r>
              <a:rPr lang="en-US" kern="0" dirty="0" smtClean="0">
                <a:solidFill>
                  <a:srgbClr val="000000"/>
                </a:solidFill>
                <a:latin typeface="+mn-lt"/>
              </a:rPr>
              <a:t>lab.</a:t>
            </a:r>
            <a:endParaRPr lang="en-GB" kern="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53255" name="Picture 2" descr="Z:\Training Courses\Dumfermline\Passive Sampling\Gore sampl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2276475"/>
            <a:ext cx="2344738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5" descr="sorbice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1928813"/>
            <a:ext cx="201612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Groundwater Sampling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6463" y="1556792"/>
            <a:ext cx="6696075" cy="4648200"/>
          </a:xfrm>
        </p:spPr>
        <p:txBody>
          <a:bodyPr/>
          <a:lstStyle/>
          <a:p>
            <a:pPr lvl="2">
              <a:buNone/>
            </a:pPr>
            <a:r>
              <a:rPr lang="en-GB" dirty="0" err="1" smtClean="0">
                <a:solidFill>
                  <a:srgbClr val="000000"/>
                </a:solidFill>
              </a:rPr>
              <a:t>SorbiSense</a:t>
            </a:r>
            <a:endParaRPr lang="en-GB" dirty="0" smtClean="0">
              <a:solidFill>
                <a:srgbClr val="000000"/>
              </a:solidFill>
            </a:endParaRPr>
          </a:p>
          <a:p>
            <a:pPr lvl="2"/>
            <a:r>
              <a:rPr lang="en-GB" dirty="0" smtClean="0">
                <a:solidFill>
                  <a:srgbClr val="000000"/>
                </a:solidFill>
              </a:rPr>
              <a:t>Small porous cartridges filled with sorbents and also contain environmentally neutral tracer salt, that dissolves proportionally when water transits the cartridge.</a:t>
            </a:r>
          </a:p>
          <a:p>
            <a:pPr lvl="2"/>
            <a:r>
              <a:rPr lang="en-GB" dirty="0" smtClean="0">
                <a:solidFill>
                  <a:srgbClr val="000000"/>
                </a:solidFill>
              </a:rPr>
              <a:t>The ratio M / V gives the flow-proportional concentration of the solute during installation</a:t>
            </a:r>
          </a:p>
          <a:p>
            <a:pPr lvl="2"/>
            <a:r>
              <a:rPr lang="en-US" dirty="0" err="1" smtClean="0">
                <a:solidFill>
                  <a:srgbClr val="000000"/>
                </a:solidFill>
              </a:rPr>
              <a:t>SorbiCell's</a:t>
            </a:r>
            <a:r>
              <a:rPr lang="en-US" dirty="0" smtClean="0">
                <a:solidFill>
                  <a:srgbClr val="000000"/>
                </a:solidFill>
              </a:rPr>
              <a:t> are especially suitable for measuring nitrate and phosphorous, pesticides, volatile organic compounds, oil, tar and heavy metals</a:t>
            </a:r>
            <a:r>
              <a:rPr lang="en-GB" dirty="0" smtClean="0">
                <a:solidFill>
                  <a:srgbClr val="000000"/>
                </a:solidFill>
              </a:rPr>
              <a:t>.</a:t>
            </a:r>
          </a:p>
          <a:p>
            <a:pPr lvl="2"/>
            <a:r>
              <a:rPr lang="en-GB" dirty="0" smtClean="0">
                <a:solidFill>
                  <a:srgbClr val="000000"/>
                </a:solidFill>
              </a:rPr>
              <a:t>Limited shelf life (3 months).</a:t>
            </a:r>
          </a:p>
        </p:txBody>
      </p:sp>
      <p:pic>
        <p:nvPicPr>
          <p:cNvPr id="54277" name="Picture 4" descr="sor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214438"/>
            <a:ext cx="11128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8" name="Line 6"/>
          <p:cNvSpPr>
            <a:spLocks noChangeShapeType="1"/>
          </p:cNvSpPr>
          <p:nvPr/>
        </p:nvSpPr>
        <p:spPr bwMode="auto">
          <a:xfrm flipV="1">
            <a:off x="928688" y="4857750"/>
            <a:ext cx="0" cy="1439863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arrow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1000125" y="5786438"/>
            <a:ext cx="1141413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nl-NL" sz="1600">
                <a:solidFill>
                  <a:srgbClr val="003399"/>
                </a:solidFill>
              </a:rPr>
              <a:t>Water flow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37</a:t>
            </a:fld>
            <a:endParaRPr lang="nl-NL" dirty="0" smtClean="0">
              <a:solidFill>
                <a:srgbClr val="B0D8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Groundwater Sampling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7" y="1357313"/>
            <a:ext cx="8352927" cy="3223815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0000"/>
                </a:solidFill>
              </a:rPr>
              <a:t>No purge samplers and Labs:</a:t>
            </a:r>
          </a:p>
          <a:p>
            <a:r>
              <a:rPr lang="en-GB" dirty="0">
                <a:solidFill>
                  <a:srgbClr val="000000"/>
                </a:solidFill>
              </a:rPr>
              <a:t>M</a:t>
            </a:r>
            <a:r>
              <a:rPr lang="en-GB" dirty="0" smtClean="0">
                <a:solidFill>
                  <a:srgbClr val="000000"/>
                </a:solidFill>
              </a:rPr>
              <a:t>ay need to deal with smaller volumes but limits of detection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May need new techniques to deal with e.g.</a:t>
            </a:r>
          </a:p>
          <a:p>
            <a:pPr lvl="2"/>
            <a:r>
              <a:rPr lang="en-GB" sz="2400" dirty="0" err="1" smtClean="0">
                <a:solidFill>
                  <a:srgbClr val="000000"/>
                </a:solidFill>
              </a:rPr>
              <a:t>Sorbicell</a:t>
            </a:r>
            <a:endParaRPr lang="en-GB" sz="2400" dirty="0" smtClean="0">
              <a:solidFill>
                <a:srgbClr val="000000"/>
              </a:solidFill>
            </a:endParaRPr>
          </a:p>
          <a:p>
            <a:pPr lvl="2"/>
            <a:r>
              <a:rPr lang="en-GB" sz="2400" dirty="0" smtClean="0">
                <a:solidFill>
                  <a:srgbClr val="000000"/>
                </a:solidFill>
              </a:rPr>
              <a:t>Gore</a:t>
            </a:r>
          </a:p>
          <a:p>
            <a:endParaRPr lang="en-GB" dirty="0" smtClean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38</a:t>
            </a:fld>
            <a:endParaRPr lang="nl-NL" dirty="0" smtClean="0">
              <a:solidFill>
                <a:srgbClr val="B0D8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Conclusion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7" y="1357313"/>
            <a:ext cx="8352927" cy="4648200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Probably not </a:t>
            </a:r>
            <a:r>
              <a:rPr lang="en-GB" dirty="0" smtClean="0">
                <a:solidFill>
                  <a:srgbClr val="000000"/>
                </a:solidFill>
              </a:rPr>
              <a:t>BUT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Current standards and guidelines are still very much encouraging the use of high volume purging (“....when large volume purging not practical then micro-purging can be...”)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Allowing sampling materials such as disposable bailers (Ratio 1:500)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The EA is not apparently encouraging the use of no purge sampling devices. Lack of money for research and testing?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39</a:t>
            </a:fld>
            <a:endParaRPr lang="nl-NL" dirty="0" smtClean="0">
              <a:solidFill>
                <a:srgbClr val="B0D8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Conclusion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7" y="1357313"/>
            <a:ext cx="8352927" cy="4648200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0000"/>
                </a:solidFill>
              </a:rPr>
              <a:t>If you look carefully and manage to find the right </a:t>
            </a:r>
          </a:p>
          <a:p>
            <a:pPr>
              <a:buNone/>
            </a:pPr>
            <a:r>
              <a:rPr lang="en-GB" dirty="0" smtClean="0">
                <a:solidFill>
                  <a:srgbClr val="000000"/>
                </a:solidFill>
              </a:rPr>
              <a:t>section of literature: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BS 10175:2011 “...The impact of purging should be assessed alongside the benefits of improved sample integrity.”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BS 10175:2011 “As purging can generate large quantities of potentially contaminated groundwater requiring disposal......the use of low–flow purging or micro-purging may be considered as an alternative in order to reduce disposal volumes.”</a:t>
            </a:r>
            <a:endParaRPr lang="en-US" dirty="0" smtClean="0">
              <a:solidFill>
                <a:srgbClr val="00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ISO 5667-11 5.3.2.2 ... depth samplers..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40</a:t>
            </a:fld>
            <a:endParaRPr lang="nl-NL" dirty="0" smtClean="0">
              <a:solidFill>
                <a:srgbClr val="B0D8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Conclusion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7" y="1357313"/>
            <a:ext cx="8352927" cy="4303935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solidFill>
                  <a:srgbClr val="000000"/>
                </a:solidFill>
              </a:rPr>
              <a:t>The future?</a:t>
            </a:r>
          </a:p>
          <a:p>
            <a:pPr>
              <a:buNone/>
            </a:pPr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2400" dirty="0" err="1" smtClean="0">
                <a:solidFill>
                  <a:srgbClr val="000000"/>
                </a:solidFill>
              </a:rPr>
              <a:t>Sorbicell</a:t>
            </a:r>
            <a:r>
              <a:rPr lang="en-GB" sz="2400" dirty="0" smtClean="0">
                <a:solidFill>
                  <a:srgbClr val="000000"/>
                </a:solidFill>
              </a:rPr>
              <a:t>, Snap Sampler</a:t>
            </a:r>
          </a:p>
          <a:p>
            <a:r>
              <a:rPr lang="en-GB" sz="2400" dirty="0" smtClean="0">
                <a:solidFill>
                  <a:srgbClr val="000000"/>
                </a:solidFill>
              </a:rPr>
              <a:t>Not in the interest of consultancies to reduce onsite time?!?</a:t>
            </a:r>
          </a:p>
          <a:p>
            <a:r>
              <a:rPr lang="en-GB" sz="2400" dirty="0" smtClean="0">
                <a:solidFill>
                  <a:srgbClr val="000000"/>
                </a:solidFill>
              </a:rPr>
              <a:t>Dialogue necessary between regulators, consultancies, contractors, labs to find a common policy which works for everyone</a:t>
            </a:r>
          </a:p>
          <a:p>
            <a:r>
              <a:rPr lang="en-GB" sz="2400" dirty="0" smtClean="0">
                <a:solidFill>
                  <a:srgbClr val="000000"/>
                </a:solidFill>
              </a:rPr>
              <a:t>In the meanwhile?</a:t>
            </a:r>
          </a:p>
          <a:p>
            <a:pPr>
              <a:buNone/>
            </a:pPr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41</a:t>
            </a:fld>
            <a:endParaRPr lang="nl-NL" dirty="0" smtClean="0">
              <a:solidFill>
                <a:srgbClr val="B0D8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Conclusion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42</a:t>
            </a:fld>
            <a:endParaRPr lang="nl-NL" dirty="0" smtClean="0">
              <a:solidFill>
                <a:srgbClr val="B0D892"/>
              </a:solidFill>
            </a:endParaRPr>
          </a:p>
        </p:txBody>
      </p:sp>
      <p:pic>
        <p:nvPicPr>
          <p:cNvPr id="1026" name="Picture 2" descr="J:\DSC_72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17232"/>
            <a:ext cx="2580981" cy="3600000"/>
          </a:xfrm>
          <a:prstGeom prst="rect">
            <a:avLst/>
          </a:prstGeom>
          <a:noFill/>
        </p:spPr>
      </p:pic>
      <p:pic>
        <p:nvPicPr>
          <p:cNvPr id="1027" name="Picture 3" descr="J:\DSC_7301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6831" y="1916832"/>
            <a:ext cx="2395489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7" y="1357313"/>
            <a:ext cx="8352927" cy="4648200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algn="ctr">
              <a:buNone/>
            </a:pPr>
            <a:r>
              <a:rPr lang="en-GB" sz="3600" b="1" dirty="0" smtClean="0">
                <a:solidFill>
                  <a:srgbClr val="000000"/>
                </a:solidFill>
              </a:rPr>
              <a:t>Any questions?</a:t>
            </a:r>
          </a:p>
          <a:p>
            <a:endParaRPr lang="en-GB" dirty="0" smtClean="0"/>
          </a:p>
          <a:p>
            <a:endParaRPr lang="en-US" dirty="0" smtClean="0"/>
          </a:p>
          <a:p>
            <a:pPr lvl="1"/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82000" y="6553200"/>
            <a:ext cx="762000" cy="304800"/>
          </a:xfrm>
          <a:noFill/>
        </p:spPr>
        <p:txBody>
          <a:bodyPr/>
          <a:lstStyle/>
          <a:p>
            <a:fld id="{9DF6FFF2-C497-4A34-A1EA-17250D9B97B7}" type="slidenum">
              <a:rPr lang="nl-NL" smtClean="0"/>
              <a:pPr/>
              <a:t>43</a:t>
            </a:fld>
            <a:endParaRPr lang="nl-NL" dirty="0" smtClean="0">
              <a:solidFill>
                <a:srgbClr val="B0D8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VanWalt">
  <a:themeElements>
    <a:clrScheme name="">
      <a:dk1>
        <a:srgbClr val="B0D892"/>
      </a:dk1>
      <a:lt1>
        <a:srgbClr val="FFFFFF"/>
      </a:lt1>
      <a:dk2>
        <a:srgbClr val="B0D892"/>
      </a:dk2>
      <a:lt2>
        <a:srgbClr val="629A38"/>
      </a:lt2>
      <a:accent1>
        <a:srgbClr val="66CCFF"/>
      </a:accent1>
      <a:accent2>
        <a:srgbClr val="3333CC"/>
      </a:accent2>
      <a:accent3>
        <a:srgbClr val="FFFFFF"/>
      </a:accent3>
      <a:accent4>
        <a:srgbClr val="96B87C"/>
      </a:accent4>
      <a:accent5>
        <a:srgbClr val="B8E2FF"/>
      </a:accent5>
      <a:accent6>
        <a:srgbClr val="2D2DB9"/>
      </a:accent6>
      <a:hlink>
        <a:srgbClr val="33CCCC"/>
      </a:hlink>
      <a:folHlink>
        <a:srgbClr val="008080"/>
      </a:folHlink>
    </a:clrScheme>
    <a:fontScheme name="1_VanWa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25400" cap="flat" cmpd="sng" algn="ctr">
          <a:solidFill>
            <a:srgbClr val="FF0000"/>
          </a:solidFill>
          <a:prstDash val="solid"/>
          <a:round/>
          <a:headEnd type="triangl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l-NL" sz="2000" b="0" i="0" u="none" strike="noStrike" cap="none" normalizeH="0" baseline="0" smtClean="0">
            <a:ln>
              <a:noFill/>
            </a:ln>
            <a:solidFill>
              <a:srgbClr val="4378B5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25400" cap="flat" cmpd="sng" algn="ctr">
          <a:solidFill>
            <a:srgbClr val="FF0000"/>
          </a:solidFill>
          <a:prstDash val="solid"/>
          <a:round/>
          <a:headEnd type="triangl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l-NL" sz="2000" b="0" i="0" u="none" strike="noStrike" cap="none" normalizeH="0" baseline="0" smtClean="0">
            <a:ln>
              <a:noFill/>
            </a:ln>
            <a:solidFill>
              <a:srgbClr val="4378B5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VanWa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nWa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anWa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nWa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nWa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nWa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nWa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anWalt 8">
        <a:dk1>
          <a:srgbClr val="CCFFCC"/>
        </a:dk1>
        <a:lt1>
          <a:srgbClr val="FFFFFF"/>
        </a:lt1>
        <a:dk2>
          <a:srgbClr val="000066"/>
        </a:dk2>
        <a:lt2>
          <a:srgbClr val="339933"/>
        </a:lt2>
        <a:accent1>
          <a:srgbClr val="66CCFF"/>
        </a:accent1>
        <a:accent2>
          <a:srgbClr val="3333CC"/>
        </a:accent2>
        <a:accent3>
          <a:srgbClr val="FFFFFF"/>
        </a:accent3>
        <a:accent4>
          <a:srgbClr val="AEDAAE"/>
        </a:accent4>
        <a:accent5>
          <a:srgbClr val="B8E2FF"/>
        </a:accent5>
        <a:accent6>
          <a:srgbClr val="2D2DB9"/>
        </a:accent6>
        <a:hlink>
          <a:srgbClr val="33CC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van-walt-2008</Template>
  <TotalTime>11291</TotalTime>
  <Words>1609</Words>
  <Application>Microsoft Office PowerPoint</Application>
  <PresentationFormat>On-screen Show (4:3)</PresentationFormat>
  <Paragraphs>263</Paragraphs>
  <Slides>43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1_VanWalt</vt:lpstr>
      <vt:lpstr>Current directives make groundwater sampling expensive and environmentally irresponsible hence a move from high flow to low flow to no purge sampling.</vt:lpstr>
      <vt:lpstr>Groundwater Sampling</vt:lpstr>
      <vt:lpstr>Standards, Directives, Guidelines..................</vt:lpstr>
      <vt:lpstr>Standards, Directives, Guidelines</vt:lpstr>
      <vt:lpstr>Standards, Directives, Guidelines</vt:lpstr>
      <vt:lpstr>Monitoring wells</vt:lpstr>
      <vt:lpstr>Installation of Monitoring Wells</vt:lpstr>
      <vt:lpstr>Installation of Monitoring Wells</vt:lpstr>
      <vt:lpstr>Installation of Monitoring Wells</vt:lpstr>
      <vt:lpstr>Installation of Monitoring Wells</vt:lpstr>
      <vt:lpstr>Installation of Monitoring Wells</vt:lpstr>
      <vt:lpstr>Installation of Monitoring Wells</vt:lpstr>
      <vt:lpstr>Installation of Monitoring Wells</vt:lpstr>
      <vt:lpstr>Purging</vt:lpstr>
      <vt:lpstr>Purging Monitoring Wells  Prior to Sampling</vt:lpstr>
      <vt:lpstr>Purging Monitoring Wells  Prior to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PowerPoint Presentation</vt:lpstr>
      <vt:lpstr>PowerPoint Presentation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Groundwater Sampling</vt:lpstr>
      <vt:lpstr>Conclusion</vt:lpstr>
      <vt:lpstr>Conclusion</vt:lpstr>
      <vt:lpstr>Conclusion</vt:lpstr>
      <vt:lpstr>Conclusion</vt:lpstr>
      <vt:lpstr>PowerPoint Presentation</vt:lpstr>
    </vt:vector>
  </TitlesOfParts>
  <Company>Eijkelkamp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Milieukundig bodemonderzoek</dc:title>
  <dc:creator>Gerard</dc:creator>
  <cp:lastModifiedBy>Tracey Daley</cp:lastModifiedBy>
  <cp:revision>239</cp:revision>
  <cp:lastPrinted>2003-11-04T10:35:20Z</cp:lastPrinted>
  <dcterms:created xsi:type="dcterms:W3CDTF">2001-11-12T13:34:00Z</dcterms:created>
  <dcterms:modified xsi:type="dcterms:W3CDTF">2012-11-02T13:17:52Z</dcterms:modified>
</cp:coreProperties>
</file>