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10" r:id="rId54"/>
    <p:sldId id="257" r:id="rId55"/>
    <p:sldId id="309" r:id="rId56"/>
  </p:sldIdLst>
  <p:sldSz cx="12192000" cy="6858000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5">
          <p15:clr>
            <a:srgbClr val="A4A3A4"/>
          </p15:clr>
        </p15:guide>
        <p15:guide id="2" orient="horz" pos="3827">
          <p15:clr>
            <a:srgbClr val="A4A3A4"/>
          </p15:clr>
        </p15:guide>
        <p15:guide id="3" pos="7242">
          <p15:clr>
            <a:srgbClr val="A4A3A4"/>
          </p15:clr>
        </p15:guide>
        <p15:guide id="4" pos="4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B023"/>
    <a:srgbClr val="00457F"/>
    <a:srgbClr val="005193"/>
    <a:srgbClr val="EF8400"/>
    <a:srgbClr val="003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10" autoAdjust="0"/>
  </p:normalViewPr>
  <p:slideViewPr>
    <p:cSldViewPr snapToGrid="0">
      <p:cViewPr varScale="1">
        <p:scale>
          <a:sx n="70" d="100"/>
          <a:sy n="70" d="100"/>
        </p:scale>
        <p:origin x="618" y="60"/>
      </p:cViewPr>
      <p:guideLst>
        <p:guide orient="horz" pos="1215"/>
        <p:guide orient="horz" pos="3827"/>
        <p:guide pos="7242"/>
        <p:guide pos="4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B689765-CC34-4290-A2B1-7ACA8D8A501F}" type="datetimeFigureOut">
              <a:rPr lang="nl-NL"/>
              <a:pPr>
                <a:defRPr/>
              </a:pPr>
              <a:t>8-6-2016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92D4C0B-7EA3-4682-BAD2-03A2048640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445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rgbClr val="0045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12192000" cy="873125"/>
          </a:xfrm>
          <a:prstGeom prst="rect">
            <a:avLst/>
          </a:prstGeom>
          <a:solidFill>
            <a:srgbClr val="005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grpSp>
        <p:nvGrpSpPr>
          <p:cNvPr id="9" name="Groep 22"/>
          <p:cNvGrpSpPr>
            <a:grpSpLocks/>
          </p:cNvGrpSpPr>
          <p:nvPr/>
        </p:nvGrpSpPr>
        <p:grpSpPr bwMode="auto">
          <a:xfrm>
            <a:off x="10771188" y="30163"/>
            <a:ext cx="725487" cy="238125"/>
            <a:chOff x="10771187" y="28574"/>
            <a:chExt cx="725488" cy="238125"/>
          </a:xfrm>
        </p:grpSpPr>
        <p:cxnSp>
          <p:nvCxnSpPr>
            <p:cNvPr id="10" name="Rechte verbindingslijn 9"/>
            <p:cNvCxnSpPr/>
            <p:nvPr/>
          </p:nvCxnSpPr>
          <p:spPr>
            <a:xfrm>
              <a:off x="10771187" y="28574"/>
              <a:ext cx="725488" cy="0"/>
            </a:xfrm>
            <a:prstGeom prst="line">
              <a:avLst/>
            </a:prstGeom>
            <a:ln w="635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Rechte verbindingslijn 10"/>
            <p:cNvCxnSpPr/>
            <p:nvPr/>
          </p:nvCxnSpPr>
          <p:spPr>
            <a:xfrm>
              <a:off x="10771187" y="142874"/>
              <a:ext cx="725488" cy="0"/>
            </a:xfrm>
            <a:prstGeom prst="line">
              <a:avLst/>
            </a:prstGeom>
            <a:ln w="635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Rechte verbindingslijn 11"/>
            <p:cNvCxnSpPr/>
            <p:nvPr/>
          </p:nvCxnSpPr>
          <p:spPr>
            <a:xfrm>
              <a:off x="10771187" y="266699"/>
              <a:ext cx="725488" cy="0"/>
            </a:xfrm>
            <a:prstGeom prst="line">
              <a:avLst/>
            </a:prstGeom>
            <a:ln w="635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Rechthoekige driehoek 12"/>
          <p:cNvSpPr/>
          <p:nvPr/>
        </p:nvSpPr>
        <p:spPr>
          <a:xfrm flipH="1">
            <a:off x="10096500" y="0"/>
            <a:ext cx="2095500" cy="6858000"/>
          </a:xfrm>
          <a:prstGeom prst="rtTriangle">
            <a:avLst/>
          </a:prstGeom>
          <a:solidFill>
            <a:srgbClr val="00356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4" name="Afbeelding 3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" y="239713"/>
            <a:ext cx="11525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jdelijke aanduiding voor datum 3"/>
          <p:cNvSpPr txBox="1">
            <a:spLocks/>
          </p:cNvSpPr>
          <p:nvPr/>
        </p:nvSpPr>
        <p:spPr>
          <a:xfrm>
            <a:off x="703263" y="5921375"/>
            <a:ext cx="2057400" cy="254000"/>
          </a:xfrm>
          <a:prstGeom prst="rect">
            <a:avLst/>
          </a:prstGeom>
          <a:solidFill>
            <a:srgbClr val="00457F"/>
          </a:solidFill>
        </p:spPr>
        <p:txBody>
          <a:bodyPr lIns="0" tIns="0" rIns="0" bIns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 smtClean="0"/>
              <a:t>Meet the </a:t>
            </a:r>
            <a:r>
              <a:rPr lang="nl-NL" dirty="0" err="1" smtClean="0"/>
              <a:t>difference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95325" y="1263959"/>
            <a:ext cx="10801350" cy="373062"/>
          </a:xfrm>
        </p:spPr>
        <p:txBody>
          <a:bodyPr anchor="ctr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03263" y="1720068"/>
            <a:ext cx="10793412" cy="416233"/>
          </a:xfrm>
        </p:spPr>
        <p:txBody>
          <a:bodyPr anchor="ctr"/>
          <a:lstStyle>
            <a:lvl1pPr marL="0" indent="0" algn="l">
              <a:buNone/>
              <a:defRPr sz="2400" baseline="0">
                <a:solidFill>
                  <a:srgbClr val="6AB023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grpSp>
        <p:nvGrpSpPr>
          <p:cNvPr id="5" name="Groep 17"/>
          <p:cNvGrpSpPr>
            <a:grpSpLocks/>
          </p:cNvGrpSpPr>
          <p:nvPr/>
        </p:nvGrpSpPr>
        <p:grpSpPr bwMode="auto">
          <a:xfrm>
            <a:off x="-4763" y="6332538"/>
            <a:ext cx="12204701" cy="182562"/>
            <a:chOff x="-4763" y="6332535"/>
            <a:chExt cx="12204000" cy="182563"/>
          </a:xfrm>
        </p:grpSpPr>
        <p:cxnSp>
          <p:nvCxnSpPr>
            <p:cNvPr id="6" name="Rechte verbindingslijn 5"/>
            <p:cNvCxnSpPr/>
            <p:nvPr/>
          </p:nvCxnSpPr>
          <p:spPr>
            <a:xfrm>
              <a:off x="-4763" y="6332535"/>
              <a:ext cx="12204000" cy="0"/>
            </a:xfrm>
            <a:prstGeom prst="line">
              <a:avLst/>
            </a:prstGeom>
            <a:ln w="508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Rechte verbindingslijn 6"/>
            <p:cNvCxnSpPr/>
            <p:nvPr/>
          </p:nvCxnSpPr>
          <p:spPr>
            <a:xfrm flipV="1">
              <a:off x="-4763" y="6415085"/>
              <a:ext cx="12204000" cy="7937"/>
            </a:xfrm>
            <a:prstGeom prst="line">
              <a:avLst/>
            </a:prstGeom>
            <a:ln w="508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Rechte verbindingslijn 7"/>
            <p:cNvCxnSpPr/>
            <p:nvPr/>
          </p:nvCxnSpPr>
          <p:spPr>
            <a:xfrm flipV="1">
              <a:off x="-4763" y="6508748"/>
              <a:ext cx="12204000" cy="6350"/>
            </a:xfrm>
            <a:prstGeom prst="line">
              <a:avLst/>
            </a:prstGeom>
            <a:ln w="508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703263" y="1277938"/>
            <a:ext cx="10793412" cy="4556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lvl="0"/>
            <a:r>
              <a:rPr lang="nl-NL" altLang="nl-NL" smtClean="0"/>
              <a:t>Klik om de stijl te bewerken</a:t>
            </a:r>
            <a:endParaRPr lang="nl-NL" altLang="nl-NL" dirty="0" smtClean="0"/>
          </a:p>
        </p:txBody>
      </p:sp>
      <p:sp>
        <p:nvSpPr>
          <p:cNvPr id="4" name="Tijdelijke aanduiding voor tekst 2"/>
          <p:cNvSpPr>
            <a:spLocks noGrp="1"/>
          </p:cNvSpPr>
          <p:nvPr>
            <p:ph idx="1"/>
          </p:nvPr>
        </p:nvSpPr>
        <p:spPr bwMode="auto">
          <a:xfrm>
            <a:off x="695325" y="1920875"/>
            <a:ext cx="10801350" cy="37211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lvl="0"/>
            <a:r>
              <a:rPr lang="nl-NL" altLang="nl-NL" noProof="0" smtClean="0"/>
              <a:t>Klik om de modelstijlen te bewerken</a:t>
            </a:r>
          </a:p>
          <a:p>
            <a:pPr lvl="1"/>
            <a:r>
              <a:rPr lang="nl-NL" altLang="nl-NL" noProof="0" smtClean="0"/>
              <a:t>Tweede niveau</a:t>
            </a:r>
          </a:p>
          <a:p>
            <a:pPr lvl="2"/>
            <a:r>
              <a:rPr lang="nl-NL" altLang="nl-NL" noProof="0" smtClean="0"/>
              <a:t>Derde niveau</a:t>
            </a:r>
          </a:p>
          <a:p>
            <a:pPr lvl="3"/>
            <a:r>
              <a:rPr lang="nl-NL" altLang="nl-NL" noProof="0" smtClean="0"/>
              <a:t>Vierde niveau</a:t>
            </a:r>
          </a:p>
          <a:p>
            <a:pPr lvl="4"/>
            <a:r>
              <a:rPr lang="nl-NL" altLang="nl-NL" noProof="0" smtClean="0"/>
              <a:t>Vijfde niveau</a:t>
            </a:r>
          </a:p>
        </p:txBody>
      </p:sp>
      <p:sp>
        <p:nvSpPr>
          <p:cNvPr id="5" name="Tijdelijke aanduiding voor dianumm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79BE-976F-4518-905E-294EFA54C70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95325" y="1916113"/>
            <a:ext cx="5181600" cy="374491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15075" y="1916113"/>
            <a:ext cx="5181600" cy="374491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25F57-CFA2-42B0-845B-AFB47574E74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263" y="1277938"/>
            <a:ext cx="10793412" cy="4556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920875"/>
            <a:ext cx="10801350" cy="4146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5BAB5-A57A-4A06-8138-F9A222E43D2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10363200" cy="8382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914400" y="1524000"/>
            <a:ext cx="5080000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080000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626FC-4B22-4AD5-BD93-D013AB9FF08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914400" y="6553200"/>
            <a:ext cx="9956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429329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60D8E-21FD-4A4A-893C-DA95BA1E5D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914400" y="6553200"/>
            <a:ext cx="9956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110231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10363200" cy="8382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914400" y="1524000"/>
            <a:ext cx="10363200" cy="41148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E52A3-94C0-44E3-9067-D3D0906EC72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914400" y="6553200"/>
            <a:ext cx="99568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237430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703263" y="1277938"/>
            <a:ext cx="107934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95325" y="1920875"/>
            <a:ext cx="10801350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modelstijlen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8" name="Rechthoek 7"/>
          <p:cNvSpPr/>
          <p:nvPr/>
        </p:nvSpPr>
        <p:spPr>
          <a:xfrm>
            <a:off x="0" y="0"/>
            <a:ext cx="12192000" cy="873125"/>
          </a:xfrm>
          <a:prstGeom prst="rect">
            <a:avLst/>
          </a:prstGeom>
          <a:solidFill>
            <a:srgbClr val="005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2" name="Rechthoekige driehoek 21"/>
          <p:cNvSpPr/>
          <p:nvPr/>
        </p:nvSpPr>
        <p:spPr>
          <a:xfrm flipH="1">
            <a:off x="10096500" y="0"/>
            <a:ext cx="2095500" cy="6858000"/>
          </a:xfrm>
          <a:prstGeom prst="rtTriangle">
            <a:avLst/>
          </a:prstGeom>
          <a:solidFill>
            <a:srgbClr val="00457F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 userDrawn="1">
            <p:ph type="sldNum" sz="quarter" idx="4"/>
          </p:nvPr>
        </p:nvSpPr>
        <p:spPr>
          <a:xfrm>
            <a:off x="11199813" y="6538913"/>
            <a:ext cx="2857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6F98C74-5EAF-4007-B547-A59EFB6676C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  <p:grpSp>
        <p:nvGrpSpPr>
          <p:cNvPr id="1032" name="Groep 23"/>
          <p:cNvGrpSpPr>
            <a:grpSpLocks/>
          </p:cNvGrpSpPr>
          <p:nvPr/>
        </p:nvGrpSpPr>
        <p:grpSpPr bwMode="auto">
          <a:xfrm>
            <a:off x="10771188" y="30163"/>
            <a:ext cx="725487" cy="238125"/>
            <a:chOff x="10771187" y="28574"/>
            <a:chExt cx="725488" cy="238125"/>
          </a:xfrm>
        </p:grpSpPr>
        <p:cxnSp>
          <p:nvCxnSpPr>
            <p:cNvPr id="25" name="Rechte verbindingslijn 24"/>
            <p:cNvCxnSpPr/>
            <p:nvPr/>
          </p:nvCxnSpPr>
          <p:spPr>
            <a:xfrm>
              <a:off x="10771187" y="28574"/>
              <a:ext cx="725488" cy="0"/>
            </a:xfrm>
            <a:prstGeom prst="line">
              <a:avLst/>
            </a:prstGeom>
            <a:ln w="635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Rechte verbindingslijn 25"/>
            <p:cNvCxnSpPr/>
            <p:nvPr/>
          </p:nvCxnSpPr>
          <p:spPr>
            <a:xfrm>
              <a:off x="10771187" y="142874"/>
              <a:ext cx="725488" cy="0"/>
            </a:xfrm>
            <a:prstGeom prst="line">
              <a:avLst/>
            </a:prstGeom>
            <a:ln w="635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Rechte verbindingslijn 26"/>
            <p:cNvCxnSpPr/>
            <p:nvPr/>
          </p:nvCxnSpPr>
          <p:spPr>
            <a:xfrm>
              <a:off x="10771187" y="266699"/>
              <a:ext cx="725488" cy="0"/>
            </a:xfrm>
            <a:prstGeom prst="line">
              <a:avLst/>
            </a:prstGeom>
            <a:ln w="635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33" name="Afbeelding 2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5325" y="239713"/>
            <a:ext cx="11525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9" name="Groep 12"/>
          <p:cNvGrpSpPr>
            <a:grpSpLocks/>
          </p:cNvGrpSpPr>
          <p:nvPr/>
        </p:nvGrpSpPr>
        <p:grpSpPr bwMode="auto">
          <a:xfrm>
            <a:off x="-4763" y="6332538"/>
            <a:ext cx="12204701" cy="182562"/>
            <a:chOff x="-4763" y="6332535"/>
            <a:chExt cx="12204000" cy="182563"/>
          </a:xfrm>
        </p:grpSpPr>
        <p:cxnSp>
          <p:nvCxnSpPr>
            <p:cNvPr id="14" name="Rechte verbindingslijn 13"/>
            <p:cNvCxnSpPr/>
            <p:nvPr/>
          </p:nvCxnSpPr>
          <p:spPr>
            <a:xfrm>
              <a:off x="-4763" y="6332535"/>
              <a:ext cx="12204000" cy="0"/>
            </a:xfrm>
            <a:prstGeom prst="line">
              <a:avLst/>
            </a:prstGeom>
            <a:ln w="508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Rechte verbindingslijn 14"/>
            <p:cNvCxnSpPr/>
            <p:nvPr/>
          </p:nvCxnSpPr>
          <p:spPr>
            <a:xfrm flipV="1">
              <a:off x="-4763" y="6415085"/>
              <a:ext cx="12204000" cy="7937"/>
            </a:xfrm>
            <a:prstGeom prst="line">
              <a:avLst/>
            </a:prstGeom>
            <a:ln w="508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Rechte verbindingslijn 15"/>
            <p:cNvCxnSpPr/>
            <p:nvPr/>
          </p:nvCxnSpPr>
          <p:spPr>
            <a:xfrm flipV="1">
              <a:off x="-4763" y="6508748"/>
              <a:ext cx="12204000" cy="6350"/>
            </a:xfrm>
            <a:prstGeom prst="line">
              <a:avLst/>
            </a:prstGeom>
            <a:ln w="50800">
              <a:solidFill>
                <a:srgbClr val="6AB02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1" r:id="rId3"/>
    <p:sldLayoutId id="2147483650" r:id="rId4"/>
    <p:sldLayoutId id="2147483654" r:id="rId5"/>
    <p:sldLayoutId id="2147483655" r:id="rId6"/>
    <p:sldLayoutId id="2147483656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rgbClr val="6AB023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6AB023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6AB023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6AB023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6AB023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e/e8/Tusveld_wateroverlast.JPG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cogs.com/eqnedit.php?latex=\fn_cm&amp;space;q&amp;space;=&amp;space;\frac%7b8\,k_2\,d\,m_0\,+\,4\,k_1\,m_0%5e2%7d%7bl\,%5e2%7d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el 1"/>
          <p:cNvSpPr>
            <a:spLocks noGrp="1"/>
          </p:cNvSpPr>
          <p:nvPr>
            <p:ph type="ctrTitle"/>
          </p:nvPr>
        </p:nvSpPr>
        <p:spPr>
          <a:xfrm>
            <a:off x="695325" y="1263650"/>
            <a:ext cx="10801350" cy="373063"/>
          </a:xfrm>
        </p:spPr>
        <p:txBody>
          <a:bodyPr/>
          <a:lstStyle/>
          <a:p>
            <a:pPr eaLnBrk="1" hangingPunct="1"/>
            <a:r>
              <a:rPr lang="en-US" sz="3600" smtClean="0"/>
              <a:t>Titel</a:t>
            </a:r>
            <a:endParaRPr lang="nl-NL" sz="3600" smtClean="0"/>
          </a:p>
        </p:txBody>
      </p:sp>
      <p:sp>
        <p:nvSpPr>
          <p:cNvPr id="7170" name="Ondertitel 2"/>
          <p:cNvSpPr>
            <a:spLocks noGrp="1"/>
          </p:cNvSpPr>
          <p:nvPr>
            <p:ph type="subTitle" idx="1"/>
          </p:nvPr>
        </p:nvSpPr>
        <p:spPr>
          <a:xfrm>
            <a:off x="703263" y="1720850"/>
            <a:ext cx="10793412" cy="415925"/>
          </a:xfrm>
        </p:spPr>
        <p:txBody>
          <a:bodyPr/>
          <a:lstStyle/>
          <a:p>
            <a:pPr eaLnBrk="1" hangingPunct="1"/>
            <a:endParaRPr lang="nl-NL" alt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200"/>
              <a:t>Eijkelkamp Training &amp; Consultancy voor trainingen in milieu- land- en wateronderzoek</a:t>
            </a:r>
            <a:endParaRPr lang="nl-NL" altLang="nl-NL" sz="1400"/>
          </a:p>
        </p:txBody>
      </p:sp>
      <p:sp>
        <p:nvSpPr>
          <p:cNvPr id="5123" name="Rectangle 10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9829800" y="6553200"/>
            <a:ext cx="609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0CF54D-AACC-4306-BDBF-14B66D115FF9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nl-NL" altLang="nl-NL" sz="140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altLang="nl-NL" sz="3200"/>
              <a:t>Infiltration and hydraulic conductivity measurements</a:t>
            </a:r>
          </a:p>
        </p:txBody>
      </p:sp>
    </p:spTree>
    <p:extLst>
      <p:ext uri="{BB962C8B-B14F-4D97-AF65-F5344CB8AC3E}">
        <p14:creationId xmlns:p14="http://schemas.microsoft.com/office/powerpoint/2010/main" val="376582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89AC47-C845-4AEA-BCBB-131B4E94F202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nl-NL" altLang="nl-NL" sz="1400"/>
          </a:p>
        </p:txBody>
      </p:sp>
      <p:sp>
        <p:nvSpPr>
          <p:cNvPr id="6147" name="Tijdelijke aanduiding voor voettekst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072617"/>
            <a:ext cx="10363200" cy="838200"/>
          </a:xfrm>
        </p:spPr>
        <p:txBody>
          <a:bodyPr/>
          <a:lstStyle/>
          <a:p>
            <a:r>
              <a:rPr lang="nl-NL" altLang="nl-NL" dirty="0" err="1" smtClean="0"/>
              <a:t>Why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measurements</a:t>
            </a:r>
            <a:r>
              <a:rPr lang="nl-NL" altLang="nl-NL" dirty="0" smtClean="0"/>
              <a:t>?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71700" y="1851546"/>
            <a:ext cx="5614988" cy="4114800"/>
          </a:xfrm>
        </p:spPr>
        <p:txBody>
          <a:bodyPr/>
          <a:lstStyle/>
          <a:p>
            <a:r>
              <a:rPr lang="nl-NL" altLang="nl-NL" sz="2400" dirty="0" err="1"/>
              <a:t>Define</a:t>
            </a:r>
            <a:r>
              <a:rPr lang="nl-NL" altLang="nl-NL" sz="2400" dirty="0"/>
              <a:t> drain </a:t>
            </a:r>
            <a:r>
              <a:rPr lang="nl-NL" altLang="nl-NL" sz="2400" dirty="0" err="1"/>
              <a:t>distance</a:t>
            </a:r>
            <a:endParaRPr lang="nl-NL" altLang="nl-NL" sz="2400" dirty="0"/>
          </a:p>
        </p:txBody>
      </p:sp>
      <p:pic>
        <p:nvPicPr>
          <p:cNvPr id="6150" name="Picture 5" descr="sleufloosdraine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2852739"/>
            <a:ext cx="28956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1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5591176" y="2808288"/>
          <a:ext cx="4391025" cy="178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4" imgW="4953000" imgH="2010156" progId="Word.Picture.8">
                  <p:embed/>
                </p:oleObj>
              </mc:Choice>
              <mc:Fallback>
                <p:oleObj r:id="rId4" imgW="4953000" imgH="201015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6" y="2808288"/>
                        <a:ext cx="4391025" cy="178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18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A240C6-7CB4-4597-9415-DDD24C70E336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nl-NL" altLang="nl-NL" sz="1400"/>
          </a:p>
        </p:txBody>
      </p:sp>
      <p:sp>
        <p:nvSpPr>
          <p:cNvPr id="717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Why measurements?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Disconnect rainwater from sewersystem: infiltration in soil</a:t>
            </a:r>
          </a:p>
        </p:txBody>
      </p:sp>
      <p:pic>
        <p:nvPicPr>
          <p:cNvPr id="7174" name="Picture 5" descr="Innova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2565400"/>
            <a:ext cx="52387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8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D55237-8DD5-4879-A9C5-11301D21435C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nl-NL" altLang="nl-NL" sz="1400"/>
          </a:p>
        </p:txBody>
      </p:sp>
      <p:sp>
        <p:nvSpPr>
          <p:cNvPr id="8195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Why measurements?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Soil and groundwaterpollution: velocity of movement</a:t>
            </a:r>
          </a:p>
        </p:txBody>
      </p:sp>
      <p:pic>
        <p:nvPicPr>
          <p:cNvPr id="8198" name="Picture 4" descr="svriv_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2781300"/>
            <a:ext cx="460851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01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A4F9CD-E177-4D8F-B85A-50E0FD987C31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nl-NL" altLang="nl-NL" sz="1400"/>
          </a:p>
        </p:txBody>
      </p:sp>
      <p:sp>
        <p:nvSpPr>
          <p:cNvPr id="921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err="1" smtClean="0"/>
              <a:t>Why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measurements</a:t>
            </a:r>
            <a:r>
              <a:rPr lang="nl-NL" altLang="nl-NL" dirty="0" smtClean="0"/>
              <a:t>?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Erosion sensibility</a:t>
            </a:r>
          </a:p>
        </p:txBody>
      </p:sp>
      <p:pic>
        <p:nvPicPr>
          <p:cNvPr id="9222" name="Picture 6" descr="GullyErosionPasture-NRCS-L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9" y="1773238"/>
            <a:ext cx="3057525" cy="428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7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5E82BE-22B5-4BEE-9104-29AD90B29891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nl-NL" altLang="nl-NL" sz="1400"/>
          </a:p>
        </p:txBody>
      </p:sp>
      <p:sp>
        <p:nvSpPr>
          <p:cNvPr id="1024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Why measurements?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Define infiltration velocity and depth</a:t>
            </a:r>
          </a:p>
        </p:txBody>
      </p:sp>
      <p:pic>
        <p:nvPicPr>
          <p:cNvPr id="10246" name="Picture 5" descr="wafirr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2420938"/>
            <a:ext cx="4254500" cy="308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16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255D69-B1F7-471E-A128-462A3742B67F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nl-NL" altLang="nl-NL" sz="1400"/>
          </a:p>
        </p:txBody>
      </p:sp>
      <p:sp>
        <p:nvSpPr>
          <p:cNvPr id="1126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Why measurements?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Drainage problems: waterponding</a:t>
            </a:r>
          </a:p>
        </p:txBody>
      </p:sp>
      <p:pic>
        <p:nvPicPr>
          <p:cNvPr id="11270" name="Picture 5" descr="File:Tusveld wateroverlast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2349501"/>
            <a:ext cx="4619625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10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C3BC46-C58A-46A4-AF30-87ACEE8AB690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nl-NL" altLang="nl-NL" sz="1400"/>
          </a:p>
        </p:txBody>
      </p:sp>
      <p:sp>
        <p:nvSpPr>
          <p:cNvPr id="1229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Why measurements?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Define disscharge and infiltrationcapacity of wells</a:t>
            </a:r>
          </a:p>
        </p:txBody>
      </p:sp>
      <p:pic>
        <p:nvPicPr>
          <p:cNvPr id="12294" name="Picture 4" descr="drilling-sunbu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2708275"/>
            <a:ext cx="39624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5" descr="warmte koude opsl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2676525"/>
            <a:ext cx="281940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51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9C5100-406F-4D5D-94A7-2207E29D7CCE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nl-NL" altLang="nl-NL" sz="1400"/>
          </a:p>
        </p:txBody>
      </p:sp>
      <p:sp>
        <p:nvSpPr>
          <p:cNvPr id="13315" name="Tijdelijke aanduiding voor voettekst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2043113" y="711200"/>
            <a:ext cx="717391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3200" dirty="0" err="1">
                <a:solidFill>
                  <a:schemeClr val="tx1"/>
                </a:solidFill>
              </a:rPr>
              <a:t>Saturated</a:t>
            </a:r>
            <a:r>
              <a:rPr lang="nl-NL" altLang="nl-NL" sz="3200" dirty="0">
                <a:solidFill>
                  <a:schemeClr val="tx1"/>
                </a:solidFill>
              </a:rPr>
              <a:t> </a:t>
            </a:r>
            <a:r>
              <a:rPr lang="nl-NL" altLang="nl-NL" sz="3200" dirty="0" err="1">
                <a:solidFill>
                  <a:schemeClr val="tx1"/>
                </a:solidFill>
              </a:rPr>
              <a:t>and</a:t>
            </a:r>
            <a:r>
              <a:rPr lang="nl-NL" altLang="nl-NL" sz="3200" dirty="0">
                <a:solidFill>
                  <a:schemeClr val="tx1"/>
                </a:solidFill>
              </a:rPr>
              <a:t> </a:t>
            </a:r>
            <a:r>
              <a:rPr lang="nl-NL" altLang="nl-NL" sz="3200" dirty="0" err="1">
                <a:solidFill>
                  <a:schemeClr val="tx1"/>
                </a:solidFill>
              </a:rPr>
              <a:t>unsaturated</a:t>
            </a:r>
            <a:r>
              <a:rPr lang="nl-NL" altLang="nl-NL" sz="3200" dirty="0">
                <a:solidFill>
                  <a:schemeClr val="tx1"/>
                </a:solidFill>
              </a:rPr>
              <a:t> zone</a:t>
            </a:r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1946275" y="1295400"/>
            <a:ext cx="759618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5621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19812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endParaRPr lang="nl-NL" altLang="nl-NL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nl-NL" altLang="nl-NL" dirty="0" err="1" smtClean="0">
                <a:solidFill>
                  <a:schemeClr val="accent5">
                    <a:lumMod val="75000"/>
                  </a:schemeClr>
                </a:solidFill>
              </a:rPr>
              <a:t>Groundwater</a:t>
            </a:r>
            <a:r>
              <a:rPr lang="nl-NL" altLang="nl-NL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nl-NL" altLang="nl-NL" dirty="0">
                <a:solidFill>
                  <a:schemeClr val="accent5">
                    <a:lumMod val="75000"/>
                  </a:schemeClr>
                </a:solidFill>
              </a:rPr>
              <a:t>zones</a:t>
            </a:r>
          </a:p>
          <a:p>
            <a:pPr lvl="1">
              <a:buFontTx/>
              <a:buNone/>
            </a:pPr>
            <a:endParaRPr lang="nl-NL" altLang="nl-NL" dirty="0"/>
          </a:p>
        </p:txBody>
      </p:sp>
      <p:sp>
        <p:nvSpPr>
          <p:cNvPr id="13318" name="Line 4"/>
          <p:cNvSpPr>
            <a:spLocks noChangeShapeType="1"/>
          </p:cNvSpPr>
          <p:nvPr/>
        </p:nvSpPr>
        <p:spPr bwMode="auto">
          <a:xfrm>
            <a:off x="3968750" y="2974975"/>
            <a:ext cx="1976438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9" name="Line 5"/>
          <p:cNvSpPr>
            <a:spLocks noChangeShapeType="1"/>
          </p:cNvSpPr>
          <p:nvPr/>
        </p:nvSpPr>
        <p:spPr bwMode="auto">
          <a:xfrm>
            <a:off x="6388100" y="2967038"/>
            <a:ext cx="2192338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0" name="Line 6"/>
          <p:cNvSpPr>
            <a:spLocks noChangeShapeType="1"/>
          </p:cNvSpPr>
          <p:nvPr/>
        </p:nvSpPr>
        <p:spPr bwMode="auto">
          <a:xfrm>
            <a:off x="3968750" y="5019675"/>
            <a:ext cx="29591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1" name="Line 7"/>
          <p:cNvSpPr>
            <a:spLocks noChangeShapeType="1"/>
          </p:cNvSpPr>
          <p:nvPr/>
        </p:nvSpPr>
        <p:spPr bwMode="auto">
          <a:xfrm>
            <a:off x="3968751" y="3709988"/>
            <a:ext cx="1990725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2" name="Line 8"/>
          <p:cNvSpPr>
            <a:spLocks noChangeShapeType="1"/>
          </p:cNvSpPr>
          <p:nvPr/>
        </p:nvSpPr>
        <p:spPr bwMode="auto">
          <a:xfrm>
            <a:off x="3968751" y="4389438"/>
            <a:ext cx="1984375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3" name="Line 9"/>
          <p:cNvSpPr>
            <a:spLocks noChangeShapeType="1"/>
          </p:cNvSpPr>
          <p:nvPr/>
        </p:nvSpPr>
        <p:spPr bwMode="auto">
          <a:xfrm>
            <a:off x="6394451" y="3703638"/>
            <a:ext cx="481013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4" name="Line 10"/>
          <p:cNvSpPr>
            <a:spLocks noChangeShapeType="1"/>
          </p:cNvSpPr>
          <p:nvPr/>
        </p:nvSpPr>
        <p:spPr bwMode="auto">
          <a:xfrm>
            <a:off x="6388100" y="4389438"/>
            <a:ext cx="503238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5" name="Line 11"/>
          <p:cNvSpPr>
            <a:spLocks noChangeShapeType="1"/>
          </p:cNvSpPr>
          <p:nvPr/>
        </p:nvSpPr>
        <p:spPr bwMode="auto">
          <a:xfrm>
            <a:off x="7265988" y="2976563"/>
            <a:ext cx="0" cy="14287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6" name="Line 12"/>
          <p:cNvSpPr>
            <a:spLocks noChangeShapeType="1"/>
          </p:cNvSpPr>
          <p:nvPr/>
        </p:nvSpPr>
        <p:spPr bwMode="auto">
          <a:xfrm>
            <a:off x="8178800" y="2976563"/>
            <a:ext cx="0" cy="20383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7" name="Line 13"/>
          <p:cNvSpPr>
            <a:spLocks noChangeShapeType="1"/>
          </p:cNvSpPr>
          <p:nvPr/>
        </p:nvSpPr>
        <p:spPr bwMode="auto">
          <a:xfrm>
            <a:off x="7265988" y="4406901"/>
            <a:ext cx="0" cy="10572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28" name="Rectangle 14" descr="Zigzag"/>
          <p:cNvSpPr>
            <a:spLocks noChangeArrowheads="1"/>
          </p:cNvSpPr>
          <p:nvPr/>
        </p:nvSpPr>
        <p:spPr bwMode="auto">
          <a:xfrm>
            <a:off x="5946776" y="5019675"/>
            <a:ext cx="441325" cy="4333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nl-NL" sz="1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29" name="Line 15"/>
          <p:cNvSpPr>
            <a:spLocks noChangeShapeType="1"/>
          </p:cNvSpPr>
          <p:nvPr/>
        </p:nvSpPr>
        <p:spPr bwMode="auto">
          <a:xfrm flipV="1">
            <a:off x="5949950" y="2971801"/>
            <a:ext cx="0" cy="2030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30" name="Line 16"/>
          <p:cNvSpPr>
            <a:spLocks noChangeShapeType="1"/>
          </p:cNvSpPr>
          <p:nvPr/>
        </p:nvSpPr>
        <p:spPr bwMode="auto">
          <a:xfrm flipV="1">
            <a:off x="6386513" y="2957514"/>
            <a:ext cx="0" cy="20526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31" name="Text Box 17"/>
          <p:cNvSpPr txBox="1">
            <a:spLocks noChangeArrowheads="1"/>
          </p:cNvSpPr>
          <p:nvPr/>
        </p:nvSpPr>
        <p:spPr bwMode="auto">
          <a:xfrm>
            <a:off x="4033838" y="2743201"/>
            <a:ext cx="174625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surface)</a:t>
            </a:r>
            <a:endParaRPr lang="nl-NL" altLang="nl-NL" sz="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32" name="Text Box 18"/>
          <p:cNvSpPr txBox="1">
            <a:spLocks noChangeArrowheads="1"/>
          </p:cNvSpPr>
          <p:nvPr/>
        </p:nvSpPr>
        <p:spPr bwMode="auto">
          <a:xfrm>
            <a:off x="4033838" y="3186114"/>
            <a:ext cx="11541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Hangwater zpendiculair zoneone</a:t>
            </a:r>
            <a:endParaRPr lang="nl-NL" altLang="nl-NL" sz="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33" name="Text Box 19"/>
          <p:cNvSpPr txBox="1">
            <a:spLocks noChangeArrowheads="1"/>
          </p:cNvSpPr>
          <p:nvPr/>
        </p:nvSpPr>
        <p:spPr bwMode="auto">
          <a:xfrm>
            <a:off x="4027488" y="3903664"/>
            <a:ext cx="17446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Open capillaire zone</a:t>
            </a:r>
            <a:endParaRPr lang="nl-NL" altLang="nl-NL" sz="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34" name="Text Box 20"/>
          <p:cNvSpPr txBox="1">
            <a:spLocks noChangeArrowheads="1"/>
          </p:cNvSpPr>
          <p:nvPr/>
        </p:nvSpPr>
        <p:spPr bwMode="auto">
          <a:xfrm>
            <a:off x="4027488" y="4398963"/>
            <a:ext cx="1744662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full capillaire zone</a:t>
            </a:r>
          </a:p>
        </p:txBody>
      </p:sp>
      <p:sp>
        <p:nvSpPr>
          <p:cNvPr id="13335" name="Text Box 21"/>
          <p:cNvSpPr txBox="1">
            <a:spLocks noChangeArrowheads="1"/>
          </p:cNvSpPr>
          <p:nvPr/>
        </p:nvSpPr>
        <p:spPr bwMode="auto">
          <a:xfrm>
            <a:off x="4027488" y="5078414"/>
            <a:ext cx="17446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grounwaterzone</a:t>
            </a:r>
          </a:p>
        </p:txBody>
      </p:sp>
      <p:sp>
        <p:nvSpPr>
          <p:cNvPr id="13336" name="Text Box 22"/>
          <p:cNvSpPr txBox="1">
            <a:spLocks noChangeArrowheads="1"/>
          </p:cNvSpPr>
          <p:nvPr/>
        </p:nvSpPr>
        <p:spPr bwMode="auto">
          <a:xfrm>
            <a:off x="6729413" y="3276600"/>
            <a:ext cx="10652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Unsaturated  zone</a:t>
            </a:r>
          </a:p>
        </p:txBody>
      </p:sp>
      <p:sp>
        <p:nvSpPr>
          <p:cNvPr id="13337" name="Text Box 23"/>
          <p:cNvSpPr txBox="1">
            <a:spLocks noChangeArrowheads="1"/>
          </p:cNvSpPr>
          <p:nvPr/>
        </p:nvSpPr>
        <p:spPr bwMode="auto">
          <a:xfrm>
            <a:off x="6867525" y="4656139"/>
            <a:ext cx="8509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Saturated zone</a:t>
            </a:r>
            <a:endParaRPr lang="nl-NL" altLang="nl-NL" sz="800">
              <a:solidFill>
                <a:schemeClr val="tx1"/>
              </a:solidFill>
            </a:endParaRPr>
          </a:p>
        </p:txBody>
      </p:sp>
      <p:sp>
        <p:nvSpPr>
          <p:cNvPr id="13338" name="Text Box 24"/>
          <p:cNvSpPr txBox="1">
            <a:spLocks noChangeArrowheads="1"/>
          </p:cNvSpPr>
          <p:nvPr/>
        </p:nvSpPr>
        <p:spPr bwMode="auto">
          <a:xfrm>
            <a:off x="7718425" y="3827464"/>
            <a:ext cx="909638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3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Soilwater zone</a:t>
            </a:r>
          </a:p>
        </p:txBody>
      </p:sp>
      <p:sp>
        <p:nvSpPr>
          <p:cNvPr id="13339" name="Text Box 25"/>
          <p:cNvSpPr txBox="1">
            <a:spLocks noChangeArrowheads="1"/>
          </p:cNvSpPr>
          <p:nvPr/>
        </p:nvSpPr>
        <p:spPr bwMode="auto">
          <a:xfrm>
            <a:off x="3914776" y="4811714"/>
            <a:ext cx="24050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groundwaterlevel</a:t>
            </a:r>
          </a:p>
        </p:txBody>
      </p:sp>
      <p:sp>
        <p:nvSpPr>
          <p:cNvPr id="13340" name="Text Box 26"/>
          <p:cNvSpPr txBox="1">
            <a:spLocks noChangeArrowheads="1"/>
          </p:cNvSpPr>
          <p:nvPr/>
        </p:nvSpPr>
        <p:spPr bwMode="auto">
          <a:xfrm>
            <a:off x="5897564" y="5116514"/>
            <a:ext cx="555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rgbClr val="000080"/>
                </a:solidFill>
              </a:rPr>
              <a:t>water</a:t>
            </a:r>
          </a:p>
        </p:txBody>
      </p:sp>
      <p:sp>
        <p:nvSpPr>
          <p:cNvPr id="13341" name="Text Box 27"/>
          <p:cNvSpPr txBox="1">
            <a:spLocks noChangeArrowheads="1"/>
          </p:cNvSpPr>
          <p:nvPr/>
        </p:nvSpPr>
        <p:spPr bwMode="auto">
          <a:xfrm>
            <a:off x="5876925" y="3254376"/>
            <a:ext cx="50958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000" b="1">
                <a:solidFill>
                  <a:schemeClr val="tx1"/>
                </a:solidFill>
              </a:rPr>
              <a:t>drilling hole</a:t>
            </a:r>
            <a:endParaRPr lang="nl-NL" altLang="nl-NL" sz="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71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231AA0-6D6A-4DD0-9D7B-8FF70EB05827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nl-NL" altLang="nl-NL" sz="1400"/>
          </a:p>
        </p:txBody>
      </p:sp>
      <p:sp>
        <p:nvSpPr>
          <p:cNvPr id="1433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591345" y="1050926"/>
            <a:ext cx="10793412" cy="455612"/>
          </a:xfrm>
        </p:spPr>
        <p:txBody>
          <a:bodyPr/>
          <a:lstStyle/>
          <a:p>
            <a:r>
              <a:rPr lang="nl-NL" altLang="nl-NL" dirty="0" err="1" smtClean="0"/>
              <a:t>Infiltration</a:t>
            </a:r>
            <a:endParaRPr lang="nl-NL" altLang="nl-NL" dirty="0" smtClean="0"/>
          </a:p>
        </p:txBody>
      </p:sp>
      <p:pic>
        <p:nvPicPr>
          <p:cNvPr id="1434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t="35527" b="20099"/>
          <a:stretch>
            <a:fillRect/>
          </a:stretch>
        </p:blipFill>
        <p:spPr>
          <a:xfrm>
            <a:off x="2279650" y="2781301"/>
            <a:ext cx="7772400" cy="2138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3935413" y="5157788"/>
            <a:ext cx="4824412" cy="144462"/>
          </a:xfrm>
          <a:prstGeom prst="rightArrow">
            <a:avLst>
              <a:gd name="adj1" fmla="val 50000"/>
              <a:gd name="adj2" fmla="val 834893"/>
            </a:avLst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3200">
              <a:solidFill>
                <a:schemeClr val="tx1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279651" y="2349500"/>
            <a:ext cx="2447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Uniform moistening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391400" y="2349500"/>
            <a:ext cx="2592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Preferential flow</a:t>
            </a:r>
          </a:p>
        </p:txBody>
      </p:sp>
      <p:sp>
        <p:nvSpPr>
          <p:cNvPr id="14345" name="Text Box 11"/>
          <p:cNvSpPr txBox="1">
            <a:spLocks noChangeArrowheads="1"/>
          </p:cNvSpPr>
          <p:nvPr/>
        </p:nvSpPr>
        <p:spPr bwMode="auto">
          <a:xfrm>
            <a:off x="2351089" y="1268414"/>
            <a:ext cx="7273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nl-NL" altLang="nl-NL" sz="3200">
              <a:solidFill>
                <a:schemeClr val="tx1"/>
              </a:solidFill>
            </a:endParaRPr>
          </a:p>
        </p:txBody>
      </p:sp>
      <p:sp>
        <p:nvSpPr>
          <p:cNvPr id="14346" name="Rectangle 13"/>
          <p:cNvSpPr>
            <a:spLocks noChangeArrowheads="1"/>
          </p:cNvSpPr>
          <p:nvPr/>
        </p:nvSpPr>
        <p:spPr bwMode="auto">
          <a:xfrm>
            <a:off x="2279650" y="1412876"/>
            <a:ext cx="77041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2400" dirty="0" err="1">
                <a:solidFill>
                  <a:schemeClr val="tx1"/>
                </a:solidFill>
              </a:rPr>
              <a:t>Infiltration</a:t>
            </a:r>
            <a:r>
              <a:rPr lang="nl-NL" altLang="nl-NL" sz="2400" dirty="0">
                <a:solidFill>
                  <a:schemeClr val="tx1"/>
                </a:solidFill>
              </a:rPr>
              <a:t> is a complex </a:t>
            </a:r>
            <a:r>
              <a:rPr lang="nl-NL" altLang="nl-NL" sz="2400" dirty="0" err="1">
                <a:solidFill>
                  <a:schemeClr val="tx1"/>
                </a:solidFill>
              </a:rPr>
              <a:t>process</a:t>
            </a:r>
            <a:r>
              <a:rPr lang="nl-NL" altLang="nl-NL" sz="2400" dirty="0">
                <a:solidFill>
                  <a:schemeClr val="tx1"/>
                </a:solidFill>
              </a:rPr>
              <a:t>, </a:t>
            </a:r>
            <a:r>
              <a:rPr lang="nl-NL" altLang="nl-NL" sz="2400" dirty="0" err="1">
                <a:solidFill>
                  <a:schemeClr val="tx1"/>
                </a:solidFill>
              </a:rPr>
              <a:t>differences</a:t>
            </a:r>
            <a:r>
              <a:rPr lang="nl-NL" altLang="nl-NL" sz="2400" dirty="0">
                <a:solidFill>
                  <a:schemeClr val="tx1"/>
                </a:solidFill>
              </a:rPr>
              <a:t> </a:t>
            </a:r>
            <a:r>
              <a:rPr lang="nl-NL" altLang="nl-NL" sz="2400" dirty="0" err="1">
                <a:solidFill>
                  <a:schemeClr val="tx1"/>
                </a:solidFill>
              </a:rPr>
              <a:t>by</a:t>
            </a:r>
            <a:r>
              <a:rPr lang="nl-NL" altLang="nl-NL" sz="2400" dirty="0">
                <a:solidFill>
                  <a:schemeClr val="tx1"/>
                </a:solidFill>
              </a:rPr>
              <a:t> </a:t>
            </a:r>
            <a:r>
              <a:rPr lang="nl-NL" altLang="nl-NL" sz="2400" dirty="0" err="1">
                <a:solidFill>
                  <a:schemeClr val="tx1"/>
                </a:solidFill>
              </a:rPr>
              <a:t>soilconditions</a:t>
            </a:r>
            <a:r>
              <a:rPr lang="nl-NL" altLang="nl-NL" sz="2400" dirty="0">
                <a:solidFill>
                  <a:schemeClr val="tx1"/>
                </a:solidFill>
              </a:rPr>
              <a:t> </a:t>
            </a:r>
            <a:r>
              <a:rPr lang="nl-NL" altLang="nl-NL" sz="2400" dirty="0" err="1">
                <a:solidFill>
                  <a:schemeClr val="tx1"/>
                </a:solidFill>
              </a:rPr>
              <a:t>and</a:t>
            </a:r>
            <a:r>
              <a:rPr lang="nl-NL" altLang="nl-NL" sz="2400" dirty="0">
                <a:solidFill>
                  <a:schemeClr val="tx1"/>
                </a:solidFill>
              </a:rPr>
              <a:t> </a:t>
            </a:r>
            <a:r>
              <a:rPr lang="nl-NL" altLang="nl-NL" sz="2400" dirty="0" err="1">
                <a:solidFill>
                  <a:schemeClr val="tx1"/>
                </a:solidFill>
              </a:rPr>
              <a:t>precipitation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4347" name="Text Box 14"/>
          <p:cNvSpPr txBox="1">
            <a:spLocks noChangeArrowheads="1"/>
          </p:cNvSpPr>
          <p:nvPr/>
        </p:nvSpPr>
        <p:spPr bwMode="auto">
          <a:xfrm>
            <a:off x="4872038" y="5373688"/>
            <a:ext cx="4824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Increasing complexibility</a:t>
            </a:r>
          </a:p>
        </p:txBody>
      </p:sp>
    </p:spTree>
    <p:extLst>
      <p:ext uri="{BB962C8B-B14F-4D97-AF65-F5344CB8AC3E}">
        <p14:creationId xmlns:p14="http://schemas.microsoft.com/office/powerpoint/2010/main" val="17312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8DBC28-96B2-4690-BC2F-15CCA5DDA6E0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nl-NL" altLang="nl-NL" sz="1400"/>
          </a:p>
        </p:txBody>
      </p:sp>
      <p:sp>
        <p:nvSpPr>
          <p:cNvPr id="15363" name="Tijdelijke aanduiding voor voettekst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695325" y="1082675"/>
            <a:ext cx="10363200" cy="838200"/>
          </a:xfrm>
        </p:spPr>
        <p:txBody>
          <a:bodyPr/>
          <a:lstStyle/>
          <a:p>
            <a:r>
              <a:rPr lang="nl-NL" altLang="nl-NL" dirty="0" err="1" smtClean="0"/>
              <a:t>Infiltration</a:t>
            </a:r>
            <a:r>
              <a:rPr lang="nl-NL" altLang="nl-NL" dirty="0" smtClean="0"/>
              <a:t> </a:t>
            </a: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altLang="nl-NL" smtClean="0"/>
              <a:t>What does the result mean ?</a:t>
            </a:r>
          </a:p>
          <a:p>
            <a:pPr lvl="1"/>
            <a:r>
              <a:rPr lang="en-GB" altLang="nl-NL" smtClean="0"/>
              <a:t>K=&lt; 5 cm/day 		bad permeability</a:t>
            </a:r>
          </a:p>
          <a:p>
            <a:pPr lvl="1"/>
            <a:r>
              <a:rPr lang="en-GB" altLang="nl-NL" smtClean="0"/>
              <a:t>K= 5-40 cm/day 	average permeability</a:t>
            </a:r>
          </a:p>
          <a:p>
            <a:pPr lvl="1"/>
            <a:r>
              <a:rPr lang="en-GB" altLang="nl-NL" smtClean="0"/>
              <a:t>K= 40-100 cm/day 	good permeability</a:t>
            </a:r>
          </a:p>
          <a:p>
            <a:pPr lvl="1"/>
            <a:r>
              <a:rPr lang="en-GB" altLang="nl-NL" smtClean="0"/>
              <a:t>K=&gt;100 cm/day 	very high permeability</a:t>
            </a:r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110777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D43A18-FDEF-4C61-8DC3-A864DFB5588D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nl-NL" altLang="nl-NL" sz="1400"/>
          </a:p>
        </p:txBody>
      </p:sp>
      <p:sp>
        <p:nvSpPr>
          <p:cNvPr id="1638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Infiltration  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 altLang="nl-NL" sz="2400"/>
              <a:t>Soil 						k in m/d</a:t>
            </a:r>
          </a:p>
          <a:p>
            <a:r>
              <a:rPr lang="nl-NL" altLang="nl-NL" sz="2400"/>
              <a:t>gravel  					&gt;75</a:t>
            </a:r>
          </a:p>
          <a:p>
            <a:r>
              <a:rPr lang="nl-NL" altLang="nl-NL" sz="2400"/>
              <a:t>Coarse sand				30-75</a:t>
            </a:r>
          </a:p>
          <a:p>
            <a:r>
              <a:rPr lang="nl-NL" altLang="nl-NL" sz="2400"/>
              <a:t>Fine/coarse sand				10-30</a:t>
            </a:r>
          </a:p>
          <a:p>
            <a:r>
              <a:rPr lang="nl-NL" altLang="nl-NL" sz="2400"/>
              <a:t>Fine sand  				1-10</a:t>
            </a:r>
          </a:p>
          <a:p>
            <a:r>
              <a:rPr lang="nl-NL" altLang="nl-NL" sz="2400"/>
              <a:t>Clayey sand				10</a:t>
            </a:r>
            <a:r>
              <a:rPr lang="nl-NL" altLang="nl-NL" sz="2400" baseline="30000"/>
              <a:t>-2</a:t>
            </a:r>
            <a:r>
              <a:rPr lang="nl-NL" altLang="nl-NL" sz="2400"/>
              <a:t>-1</a:t>
            </a:r>
          </a:p>
          <a:p>
            <a:r>
              <a:rPr lang="nl-NL" altLang="nl-NL" sz="2400"/>
              <a:t>Sandy clay				10</a:t>
            </a:r>
            <a:r>
              <a:rPr lang="nl-NL" altLang="nl-NL" sz="2400" baseline="30000"/>
              <a:t>-3</a:t>
            </a:r>
            <a:r>
              <a:rPr lang="nl-NL" altLang="nl-NL" sz="2400"/>
              <a:t>-10</a:t>
            </a:r>
            <a:r>
              <a:rPr lang="nl-NL" altLang="nl-NL" sz="2400" baseline="30000"/>
              <a:t>-1</a:t>
            </a:r>
          </a:p>
          <a:p>
            <a:r>
              <a:rPr lang="nl-NL" altLang="nl-NL" sz="2400"/>
              <a:t>Clay 					10</a:t>
            </a:r>
            <a:r>
              <a:rPr lang="nl-NL" altLang="nl-NL" sz="2400" baseline="30000"/>
              <a:t>-4</a:t>
            </a:r>
            <a:r>
              <a:rPr lang="nl-NL" altLang="nl-NL" sz="2400"/>
              <a:t>-10</a:t>
            </a:r>
            <a:r>
              <a:rPr lang="nl-NL" altLang="nl-NL" sz="2400" baseline="30000"/>
              <a:t>-2</a:t>
            </a:r>
          </a:p>
          <a:p>
            <a:r>
              <a:rPr lang="nl-NL" altLang="nl-NL" sz="2400"/>
              <a:t>Peat 					10</a:t>
            </a:r>
            <a:r>
              <a:rPr lang="nl-NL" altLang="nl-NL" sz="2400" baseline="30000"/>
              <a:t>-4 </a:t>
            </a:r>
            <a:r>
              <a:rPr lang="nl-NL" altLang="nl-NL" sz="2400"/>
              <a:t>- 25</a:t>
            </a:r>
            <a:endParaRPr lang="nl-NL" altLang="nl-NL" sz="2400" baseline="30000"/>
          </a:p>
          <a:p>
            <a:endParaRPr lang="nl-NL" altLang="nl-NL" sz="2400"/>
          </a:p>
        </p:txBody>
      </p:sp>
    </p:spTree>
    <p:extLst>
      <p:ext uri="{BB962C8B-B14F-4D97-AF65-F5344CB8AC3E}">
        <p14:creationId xmlns:p14="http://schemas.microsoft.com/office/powerpoint/2010/main" val="37961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Infiltration </a:t>
            </a:r>
          </a:p>
        </p:txBody>
      </p:sp>
      <p:sp>
        <p:nvSpPr>
          <p:cNvPr id="1741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smtClean="0"/>
              <a:t>Before starting an infiltration measurement always make a soil profile.</a:t>
            </a:r>
          </a:p>
        </p:txBody>
      </p:sp>
      <p:sp>
        <p:nvSpPr>
          <p:cNvPr id="1741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A4DD6A-7614-4105-B363-969490726245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nl-NL" altLang="nl-NL" sz="1400"/>
          </a:p>
        </p:txBody>
      </p:sp>
      <p:sp>
        <p:nvSpPr>
          <p:cNvPr id="1741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279660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1843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Infiltration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863726" y="5597525"/>
            <a:ext cx="4175125" cy="609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NL" dirty="0" err="1"/>
              <a:t>Saturated</a:t>
            </a:r>
            <a:r>
              <a:rPr lang="nl-NL" dirty="0"/>
              <a:t> </a:t>
            </a:r>
            <a:r>
              <a:rPr lang="nl-NL" dirty="0" err="1"/>
              <a:t>infiltration</a:t>
            </a: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dirty="0"/>
          </a:p>
        </p:txBody>
      </p:sp>
      <p:sp>
        <p:nvSpPr>
          <p:cNvPr id="18437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CFBC45-3525-45EE-BD8C-9ACFD86A3020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nl-NL" altLang="nl-NL" sz="1400"/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344" y="1081088"/>
            <a:ext cx="360362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9" name="Tekstvak 8"/>
          <p:cNvSpPr txBox="1">
            <a:spLocks noChangeArrowheads="1"/>
          </p:cNvSpPr>
          <p:nvPr/>
        </p:nvSpPr>
        <p:spPr bwMode="auto">
          <a:xfrm>
            <a:off x="6251576" y="5597526"/>
            <a:ext cx="4608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>
                <a:solidFill>
                  <a:schemeClr val="tx1"/>
                </a:solidFill>
              </a:rPr>
              <a:t>Unsaturated infiltration</a:t>
            </a:r>
          </a:p>
        </p:txBody>
      </p:sp>
      <p:pic>
        <p:nvPicPr>
          <p:cNvPr id="1844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9" y="1484314"/>
            <a:ext cx="3716337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12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Infiltration </a:t>
            </a:r>
          </a:p>
        </p:txBody>
      </p:sp>
      <p:sp>
        <p:nvSpPr>
          <p:cNvPr id="1945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smtClean="0"/>
              <a:t>Surface infiltration</a:t>
            </a:r>
          </a:p>
          <a:p>
            <a:pPr lvl="1"/>
            <a:r>
              <a:rPr lang="nl-NL" altLang="nl-NL" smtClean="0"/>
              <a:t>Falling head (double ring)</a:t>
            </a:r>
          </a:p>
          <a:p>
            <a:pPr lvl="1"/>
            <a:r>
              <a:rPr lang="nl-NL" altLang="nl-NL" smtClean="0"/>
              <a:t>Unsaturated (tensio infiltro) </a:t>
            </a:r>
          </a:p>
          <a:p>
            <a:r>
              <a:rPr lang="nl-NL" altLang="nl-NL" smtClean="0"/>
              <a:t>Sub surface</a:t>
            </a:r>
          </a:p>
          <a:p>
            <a:pPr lvl="1"/>
            <a:r>
              <a:rPr lang="nl-NL" altLang="nl-NL" smtClean="0"/>
              <a:t>Guelph (15 – 75 cm)</a:t>
            </a:r>
          </a:p>
          <a:p>
            <a:pPr lvl="1"/>
            <a:r>
              <a:rPr lang="nl-NL" altLang="nl-NL" smtClean="0"/>
              <a:t>Falling head (reversed Hooghoudt) (&lt; 300 cm)</a:t>
            </a:r>
          </a:p>
          <a:p>
            <a:pPr lvl="1"/>
            <a:r>
              <a:rPr lang="nl-NL" altLang="nl-NL" smtClean="0"/>
              <a:t>Constant head (Ksat, Aardvark) (&lt; 15 meters)</a:t>
            </a:r>
          </a:p>
          <a:p>
            <a:pPr lvl="1"/>
            <a:r>
              <a:rPr lang="nl-NL" altLang="nl-NL" smtClean="0"/>
              <a:t>Rising head (Hooghoudt) (&lt; 200 cm</a:t>
            </a:r>
          </a:p>
          <a:p>
            <a:pPr lvl="1"/>
            <a:endParaRPr lang="nl-NL" altLang="nl-NL" smtClean="0"/>
          </a:p>
        </p:txBody>
      </p:sp>
      <p:sp>
        <p:nvSpPr>
          <p:cNvPr id="1946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ABE8E8-629A-4471-8925-8A7E837CFCD7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nl-NL" altLang="nl-NL" sz="1400"/>
          </a:p>
        </p:txBody>
      </p:sp>
      <p:sp>
        <p:nvSpPr>
          <p:cNvPr id="1946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18111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B5D2B8-A61C-4D50-944C-0BD33C65D475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nl-NL" altLang="nl-NL" sz="1400"/>
          </a:p>
        </p:txBody>
      </p:sp>
      <p:sp>
        <p:nvSpPr>
          <p:cNvPr id="2048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Ring-infiltrometer</a:t>
            </a:r>
          </a:p>
        </p:txBody>
      </p:sp>
      <p:pic>
        <p:nvPicPr>
          <p:cNvPr id="20485" name="Picture 6" descr="Resize of ringinfiltrometer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9450" y="1397000"/>
            <a:ext cx="5041900" cy="439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99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971084-4F8D-4E05-808B-D4B165D27DB6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nl-NL" altLang="nl-NL" sz="1400"/>
          </a:p>
        </p:txBody>
      </p:sp>
      <p:sp>
        <p:nvSpPr>
          <p:cNvPr id="2150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Ring-infiltrometer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</a:pPr>
            <a:r>
              <a:rPr lang="en-GB" altLang="nl-NL" sz="2000" b="1"/>
              <a:t>Saturated</a:t>
            </a:r>
            <a:r>
              <a:rPr lang="en-GB" altLang="nl-NL" sz="2000"/>
              <a:t> infiltration measurements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Water is put on or in the soil. The velocity with which the water flows into the soil is measured</a:t>
            </a:r>
            <a:endParaRPr lang="nl-NL" altLang="nl-NL"/>
          </a:p>
          <a:p>
            <a:pPr lvl="1">
              <a:lnSpc>
                <a:spcPct val="80000"/>
              </a:lnSpc>
            </a:pPr>
            <a:r>
              <a:rPr lang="en-GB" altLang="nl-NL" sz="2000"/>
              <a:t>Benefits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Ideal for infiltration measurement</a:t>
            </a:r>
            <a:br>
              <a:rPr lang="en-GB" altLang="nl-NL"/>
            </a:br>
            <a:r>
              <a:rPr lang="en-GB" altLang="nl-NL"/>
              <a:t>of top soils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Perfect for flood / furrow </a:t>
            </a:r>
            <a:br>
              <a:rPr lang="en-GB" altLang="nl-NL"/>
            </a:br>
            <a:r>
              <a:rPr lang="en-GB" altLang="nl-NL"/>
              <a:t>irrigation advice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Triple rings to get a representative</a:t>
            </a:r>
            <a:br>
              <a:rPr lang="en-GB" altLang="nl-NL"/>
            </a:br>
            <a:r>
              <a:rPr lang="en-GB" altLang="nl-NL"/>
              <a:t>average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Stainless steel rings will last forever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Determination of root zone permeability</a:t>
            </a:r>
          </a:p>
          <a:p>
            <a:pPr lvl="2">
              <a:lnSpc>
                <a:spcPct val="80000"/>
              </a:lnSpc>
            </a:pPr>
            <a:r>
              <a:rPr lang="en-GB" altLang="nl-NL"/>
              <a:t>Determination of causes of waterlogged zones</a:t>
            </a:r>
          </a:p>
          <a:p>
            <a:pPr>
              <a:lnSpc>
                <a:spcPct val="80000"/>
              </a:lnSpc>
            </a:pPr>
            <a:endParaRPr lang="nl-NL" altLang="nl-NL" sz="2400"/>
          </a:p>
        </p:txBody>
      </p:sp>
    </p:spTree>
    <p:extLst>
      <p:ext uri="{BB962C8B-B14F-4D97-AF65-F5344CB8AC3E}">
        <p14:creationId xmlns:p14="http://schemas.microsoft.com/office/powerpoint/2010/main" val="415585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303A42-C61C-46B0-A7EB-8C2B02ABCB90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nl-NL" altLang="nl-NL" sz="1400"/>
          </a:p>
        </p:txBody>
      </p:sp>
      <p:sp>
        <p:nvSpPr>
          <p:cNvPr id="2253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Ring-infiltrometer</a:t>
            </a:r>
          </a:p>
        </p:txBody>
      </p:sp>
      <p:pic>
        <p:nvPicPr>
          <p:cNvPr id="22533" name="Picture 4" descr="doublering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2625" y="2133600"/>
            <a:ext cx="2800350" cy="3181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2279651" y="1697039"/>
            <a:ext cx="4032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3200" dirty="0" err="1">
                <a:solidFill>
                  <a:schemeClr val="tx1"/>
                </a:solidFill>
              </a:rPr>
              <a:t>Why</a:t>
            </a:r>
            <a:r>
              <a:rPr lang="nl-NL" altLang="nl-NL" sz="3200" dirty="0">
                <a:solidFill>
                  <a:schemeClr val="tx1"/>
                </a:solidFill>
              </a:rPr>
              <a:t> 2 </a:t>
            </a:r>
            <a:r>
              <a:rPr lang="nl-NL" altLang="nl-NL" sz="3200" dirty="0" err="1">
                <a:solidFill>
                  <a:schemeClr val="tx1"/>
                </a:solidFill>
              </a:rPr>
              <a:t>rings</a:t>
            </a:r>
            <a:r>
              <a:rPr lang="nl-NL" altLang="nl-NL" sz="3200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2253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6" y="2455862"/>
            <a:ext cx="402907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2279651" y="5373688"/>
            <a:ext cx="3960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2400">
                <a:solidFill>
                  <a:schemeClr val="tx1"/>
                </a:solidFill>
              </a:rPr>
              <a:t>Single ring</a:t>
            </a:r>
          </a:p>
        </p:txBody>
      </p:sp>
      <p:sp>
        <p:nvSpPr>
          <p:cNvPr id="22537" name="Text Box 8"/>
          <p:cNvSpPr txBox="1">
            <a:spLocks noChangeArrowheads="1"/>
          </p:cNvSpPr>
          <p:nvPr/>
        </p:nvSpPr>
        <p:spPr bwMode="auto">
          <a:xfrm>
            <a:off x="6959600" y="5445125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2400">
                <a:solidFill>
                  <a:schemeClr val="tx1"/>
                </a:solidFill>
              </a:rPr>
              <a:t>Double ring</a:t>
            </a:r>
          </a:p>
        </p:txBody>
      </p:sp>
    </p:spTree>
    <p:extLst>
      <p:ext uri="{BB962C8B-B14F-4D97-AF65-F5344CB8AC3E}">
        <p14:creationId xmlns:p14="http://schemas.microsoft.com/office/powerpoint/2010/main" val="244952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A2E816-AF11-4367-90C6-470F55B54B77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nl-NL" altLang="nl-NL" sz="1400"/>
          </a:p>
        </p:txBody>
      </p:sp>
      <p:sp>
        <p:nvSpPr>
          <p:cNvPr id="23555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Ring-infiltrometer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 altLang="nl-NL" smtClean="0"/>
              <a:t>2 types </a:t>
            </a:r>
          </a:p>
        </p:txBody>
      </p:sp>
      <p:pic>
        <p:nvPicPr>
          <p:cNvPr id="23558" name="Picture 4" descr="IN12b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2205038"/>
            <a:ext cx="4060825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636838"/>
            <a:ext cx="3455988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2208214" y="5300663"/>
            <a:ext cx="3908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solidFill>
                  <a:schemeClr val="tx1"/>
                </a:solidFill>
              </a:rPr>
              <a:t>Constant head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6527801" y="5157789"/>
            <a:ext cx="3744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2400">
                <a:solidFill>
                  <a:schemeClr val="tx1"/>
                </a:solidFill>
              </a:rPr>
              <a:t>Falling head</a:t>
            </a:r>
            <a:r>
              <a:rPr lang="nl-NL" altLang="nl-NL" sz="320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60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9A5D84-5D23-4D44-9C6B-446CE7F777F8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nl-NL" altLang="nl-NL" sz="1400"/>
          </a:p>
        </p:txBody>
      </p:sp>
      <p:sp>
        <p:nvSpPr>
          <p:cNvPr id="2457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Ring-infiltrometer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905001" y="2184400"/>
            <a:ext cx="4391025" cy="4114800"/>
          </a:xfrm>
        </p:spPr>
        <p:txBody>
          <a:bodyPr/>
          <a:lstStyle/>
          <a:p>
            <a:pPr lvl="1"/>
            <a:r>
              <a:rPr lang="en-GB" altLang="nl-NL" sz="2800" dirty="0" smtClean="0"/>
              <a:t>Remarks</a:t>
            </a:r>
          </a:p>
          <a:p>
            <a:pPr lvl="2"/>
            <a:r>
              <a:rPr lang="en-GB" altLang="nl-NL" sz="2400" dirty="0" smtClean="0"/>
              <a:t>Additional profile research always needed</a:t>
            </a:r>
          </a:p>
          <a:p>
            <a:pPr lvl="2"/>
            <a:r>
              <a:rPr lang="en-GB" altLang="nl-NL" sz="2400" dirty="0" smtClean="0"/>
              <a:t>Cracks / root channels disturb measurements</a:t>
            </a:r>
          </a:p>
          <a:p>
            <a:pPr lvl="2"/>
            <a:r>
              <a:rPr lang="en-GB" altLang="nl-NL" sz="2400" dirty="0" smtClean="0"/>
              <a:t>Not for hard stony soils</a:t>
            </a:r>
          </a:p>
          <a:p>
            <a:pPr lvl="2"/>
            <a:endParaRPr lang="nl-NL" altLang="nl-NL" sz="2600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4" y="1673225"/>
            <a:ext cx="3995737" cy="288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73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6B4E24-E2F0-45EC-886F-2CB9CF967F76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nl-NL" altLang="nl-NL" sz="1400"/>
          </a:p>
        </p:txBody>
      </p:sp>
      <p:sp>
        <p:nvSpPr>
          <p:cNvPr id="2560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 smtClean="0"/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 smtClean="0"/>
          </a:p>
        </p:txBody>
      </p:sp>
      <p:pic>
        <p:nvPicPr>
          <p:cNvPr id="25606" name="Picture 4" descr="infiltrationcur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"/>
            <a:ext cx="8839200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Line 5"/>
          <p:cNvSpPr>
            <a:spLocks noChangeShapeType="1"/>
          </p:cNvSpPr>
          <p:nvPr/>
        </p:nvSpPr>
        <p:spPr bwMode="auto">
          <a:xfrm flipH="1" flipV="1">
            <a:off x="6781800" y="5410200"/>
            <a:ext cx="3124200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6629401" y="4035426"/>
            <a:ext cx="2955925" cy="650875"/>
          </a:xfrm>
          <a:prstGeom prst="rect">
            <a:avLst/>
          </a:prstGeom>
          <a:solidFill>
            <a:schemeClr val="tx1"/>
          </a:solidFill>
          <a:ln w="9525">
            <a:solidFill>
              <a:srgbClr val="2F2F0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Fc = Ultimate Infiltration</a:t>
            </a:r>
            <a:b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</a:b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 Capacity (approx.0.47 cm/hr)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3200401" y="1066800"/>
            <a:ext cx="3082925" cy="376238"/>
          </a:xfrm>
          <a:prstGeom prst="rect">
            <a:avLst/>
          </a:prstGeom>
          <a:solidFill>
            <a:schemeClr val="tx1"/>
          </a:solidFill>
          <a:ln w="9525">
            <a:solidFill>
              <a:srgbClr val="2F2F0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Infiltration Rate –cm/hr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6629400" y="914401"/>
            <a:ext cx="2971800" cy="650875"/>
          </a:xfrm>
          <a:prstGeom prst="rect">
            <a:avLst/>
          </a:prstGeom>
          <a:solidFill>
            <a:schemeClr val="tx1"/>
          </a:solidFill>
          <a:ln w="9525">
            <a:solidFill>
              <a:srgbClr val="2F2F0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Cumulative Infiltration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(cm)</a:t>
            </a: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8534400" y="4724400"/>
            <a:ext cx="304800" cy="685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95242" name="Line 10"/>
          <p:cNvSpPr>
            <a:spLocks noChangeShapeType="1"/>
          </p:cNvSpPr>
          <p:nvPr/>
        </p:nvSpPr>
        <p:spPr bwMode="auto">
          <a:xfrm flipH="1">
            <a:off x="4267200" y="1371600"/>
            <a:ext cx="685800" cy="990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95243" name="Line 11"/>
          <p:cNvSpPr>
            <a:spLocks noChangeShapeType="1"/>
          </p:cNvSpPr>
          <p:nvPr/>
        </p:nvSpPr>
        <p:spPr bwMode="auto">
          <a:xfrm>
            <a:off x="7772400" y="1600200"/>
            <a:ext cx="304800" cy="609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 flipV="1">
            <a:off x="5715000" y="1219200"/>
            <a:ext cx="4495800" cy="22860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6858000" y="2971801"/>
            <a:ext cx="3048000" cy="650875"/>
          </a:xfrm>
          <a:prstGeom prst="rect">
            <a:avLst/>
          </a:prstGeom>
          <a:solidFill>
            <a:schemeClr val="tx1"/>
          </a:solidFill>
          <a:ln w="9525">
            <a:solidFill>
              <a:srgbClr val="2F2F0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Steady-State Rate (slope)</a:t>
            </a:r>
            <a:b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</a:br>
            <a:r>
              <a:rPr lang="en-US" altLang="nl-NL" sz="1800">
                <a:solidFill>
                  <a:schemeClr val="bg2"/>
                </a:solidFill>
                <a:latin typeface="Times New Roman" panose="02020603050405020304" pitchFamily="18" charset="0"/>
              </a:rPr>
              <a:t>0.403 cm/hr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 flipV="1">
            <a:off x="8610600" y="1905000"/>
            <a:ext cx="381000" cy="914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215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nimBg="1"/>
      <p:bldP spid="95238" grpId="0" animBg="1" autoUpdateAnimBg="0"/>
      <p:bldP spid="95239" grpId="0" animBg="1" autoUpdateAnimBg="0"/>
      <p:bldP spid="95240" grpId="0" animBg="1" autoUpdateAnimBg="0"/>
      <p:bldP spid="95241" grpId="0" animBg="1"/>
      <p:bldP spid="95242" grpId="0" animBg="1"/>
      <p:bldP spid="95243" grpId="0" animBg="1"/>
      <p:bldP spid="95244" grpId="0" animBg="1"/>
      <p:bldP spid="95245" grpId="0" animBg="1" autoUpdateAnimBg="0"/>
      <p:bldP spid="952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7D6411-647C-4A80-A4B0-A1D3FE41A06B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nl-NL" altLang="nl-NL" sz="1400"/>
          </a:p>
        </p:txBody>
      </p:sp>
      <p:sp>
        <p:nvSpPr>
          <p:cNvPr id="26627" name="Tijdelijke aanduiding voor voettekst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836613" y="942976"/>
            <a:ext cx="10363200" cy="838200"/>
          </a:xfrm>
        </p:spPr>
        <p:txBody>
          <a:bodyPr/>
          <a:lstStyle/>
          <a:p>
            <a:r>
              <a:rPr lang="nl-NL" altLang="nl-NL" dirty="0" smtClean="0"/>
              <a:t>K-</a:t>
            </a:r>
            <a:r>
              <a:rPr lang="nl-NL" altLang="nl-NL" dirty="0" err="1" smtClean="0"/>
              <a:t>Sat</a:t>
            </a:r>
            <a:r>
              <a:rPr lang="nl-NL" altLang="nl-NL" dirty="0" smtClean="0"/>
              <a:t> “constant </a:t>
            </a:r>
            <a:r>
              <a:rPr lang="nl-NL" altLang="nl-NL" dirty="0" err="1" smtClean="0"/>
              <a:t>head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permeameter</a:t>
            </a:r>
            <a:r>
              <a:rPr lang="nl-NL" altLang="nl-NL" dirty="0" smtClean="0"/>
              <a:t>”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nl-NL" sz="2000" dirty="0" smtClean="0"/>
              <a:t>K-Sat </a:t>
            </a:r>
            <a:r>
              <a:rPr lang="en-GB" altLang="nl-NL" sz="2000" dirty="0"/>
              <a:t>constant head </a:t>
            </a:r>
            <a:r>
              <a:rPr lang="en-GB" altLang="nl-NL" sz="2000" dirty="0" err="1"/>
              <a:t>permeameter</a:t>
            </a:r>
            <a:endParaRPr lang="en-GB" altLang="nl-NL" sz="2000" dirty="0"/>
          </a:p>
          <a:p>
            <a:pPr lvl="2">
              <a:lnSpc>
                <a:spcPct val="80000"/>
              </a:lnSpc>
            </a:pPr>
            <a:r>
              <a:rPr lang="en-GB" altLang="nl-NL" dirty="0"/>
              <a:t>Water is put in </a:t>
            </a:r>
            <a:r>
              <a:rPr lang="en-GB" altLang="nl-NL" b="1" dirty="0"/>
              <a:t>a hole</a:t>
            </a:r>
            <a:r>
              <a:rPr lang="en-GB" altLang="nl-NL" dirty="0"/>
              <a:t> in the soil. </a:t>
            </a:r>
            <a:br>
              <a:rPr lang="en-GB" altLang="nl-NL" dirty="0"/>
            </a:br>
            <a:r>
              <a:rPr lang="en-GB" altLang="nl-NL" dirty="0"/>
              <a:t>The volume of water flowing into the soil is measured. The hydrostatic pressure is kept stable (“constant head”).</a:t>
            </a:r>
          </a:p>
          <a:p>
            <a:pPr lvl="1">
              <a:lnSpc>
                <a:spcPct val="80000"/>
              </a:lnSpc>
            </a:pPr>
            <a:r>
              <a:rPr lang="en-GB" altLang="nl-NL" sz="2000" dirty="0"/>
              <a:t>Benefits</a:t>
            </a:r>
          </a:p>
          <a:p>
            <a:pPr lvl="2">
              <a:lnSpc>
                <a:spcPct val="80000"/>
              </a:lnSpc>
            </a:pPr>
            <a:r>
              <a:rPr lang="en-GB" altLang="nl-NL" dirty="0"/>
              <a:t>Determines permeability in any layer </a:t>
            </a:r>
            <a:br>
              <a:rPr lang="en-GB" altLang="nl-NL" dirty="0"/>
            </a:br>
            <a:r>
              <a:rPr lang="en-GB" altLang="nl-NL" dirty="0"/>
              <a:t>&lt; 2 m (4 m)</a:t>
            </a:r>
          </a:p>
          <a:p>
            <a:pPr lvl="2">
              <a:lnSpc>
                <a:spcPct val="80000"/>
              </a:lnSpc>
            </a:pPr>
            <a:r>
              <a:rPr lang="en-GB" altLang="nl-NL" dirty="0"/>
              <a:t>Meant for above the groundwater table</a:t>
            </a:r>
          </a:p>
          <a:p>
            <a:pPr lvl="2">
              <a:lnSpc>
                <a:spcPct val="80000"/>
              </a:lnSpc>
            </a:pPr>
            <a:r>
              <a:rPr lang="en-GB" altLang="nl-NL" dirty="0"/>
              <a:t>Stable compact and versatile instrument</a:t>
            </a:r>
          </a:p>
          <a:p>
            <a:pPr lvl="2">
              <a:lnSpc>
                <a:spcPct val="80000"/>
              </a:lnSpc>
            </a:pPr>
            <a:r>
              <a:rPr lang="en-GB" altLang="nl-NL" dirty="0"/>
              <a:t>Steady state principle for optimum accuracy</a:t>
            </a:r>
          </a:p>
          <a:p>
            <a:pPr lvl="2">
              <a:lnSpc>
                <a:spcPct val="80000"/>
              </a:lnSpc>
            </a:pPr>
            <a:endParaRPr lang="en-GB" altLang="nl-NL" dirty="0"/>
          </a:p>
          <a:p>
            <a:pPr lvl="1">
              <a:lnSpc>
                <a:spcPct val="80000"/>
              </a:lnSpc>
            </a:pPr>
            <a:r>
              <a:rPr lang="en-GB" altLang="nl-NL" sz="2000" dirty="0"/>
              <a:t>Remarks: Requires skilled person</a:t>
            </a:r>
          </a:p>
          <a:p>
            <a:pPr>
              <a:lnSpc>
                <a:spcPct val="80000"/>
              </a:lnSpc>
              <a:buFontTx/>
              <a:buNone/>
            </a:pPr>
            <a:endParaRPr lang="nl-NL" altLang="nl-NL" sz="1600" dirty="0"/>
          </a:p>
          <a:p>
            <a:pPr>
              <a:lnSpc>
                <a:spcPct val="80000"/>
              </a:lnSpc>
            </a:pPr>
            <a:endParaRPr lang="nl-NL" altLang="nl-NL" sz="1600" dirty="0"/>
          </a:p>
        </p:txBody>
      </p:sp>
      <p:pic>
        <p:nvPicPr>
          <p:cNvPr id="26630" name="Picture 4" descr="amoozemet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9963" y="1274763"/>
            <a:ext cx="1928812" cy="4970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38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804407-6A96-446A-80DB-0D25C8EA8E90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nl-NL" altLang="nl-NL" sz="1400"/>
          </a:p>
        </p:txBody>
      </p:sp>
      <p:sp>
        <p:nvSpPr>
          <p:cNvPr id="2765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K-Sat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4495800" cy="4495800"/>
          </a:xfrm>
        </p:spPr>
        <p:txBody>
          <a:bodyPr/>
          <a:lstStyle/>
          <a:p>
            <a:pPr>
              <a:buFontTx/>
              <a:buNone/>
            </a:pPr>
            <a:endParaRPr lang="nl-NL" altLang="nl-NL" smtClean="0"/>
          </a:p>
          <a:p>
            <a:pPr lvl="1">
              <a:buFontTx/>
              <a:buNone/>
            </a:pPr>
            <a:r>
              <a:rPr lang="nl-NL" altLang="nl-NL" smtClean="0"/>
              <a:t>Calculation of  K based on  Glover equation</a:t>
            </a:r>
          </a:p>
          <a:p>
            <a:pPr lvl="1"/>
            <a:endParaRPr lang="nl-NL" altLang="nl-NL" smtClean="0"/>
          </a:p>
        </p:txBody>
      </p:sp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1676400"/>
            <a:ext cx="360362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84538"/>
            <a:ext cx="5410200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61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F8E2A5-4CCD-4D6C-865F-6DBF40344775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nl-NL" altLang="nl-NL" sz="1400"/>
          </a:p>
        </p:txBody>
      </p:sp>
      <p:sp>
        <p:nvSpPr>
          <p:cNvPr id="28675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altLang="nl-NL" smtClean="0"/>
              <a:t>K-Sat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3505200" cy="4114800"/>
          </a:xfrm>
        </p:spPr>
        <p:txBody>
          <a:bodyPr/>
          <a:lstStyle/>
          <a:p>
            <a:r>
              <a:rPr lang="nl-NL" altLang="nl-NL" smtClean="0"/>
              <a:t>Use of Ksat</a:t>
            </a:r>
          </a:p>
          <a:p>
            <a:pPr>
              <a:buFontTx/>
              <a:buNone/>
            </a:pPr>
            <a:r>
              <a:rPr lang="nl-NL" altLang="nl-NL" smtClean="0"/>
              <a:t> </a:t>
            </a:r>
            <a:endParaRPr lang="nl-NL" altLang="nl-NL" sz="1800"/>
          </a:p>
        </p:txBody>
      </p:sp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50" y="0"/>
            <a:ext cx="495935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91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ED9A44-F9AA-48F3-B128-23DAD550FFD3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nl-NL" altLang="nl-NL" sz="1400"/>
          </a:p>
        </p:txBody>
      </p:sp>
      <p:sp>
        <p:nvSpPr>
          <p:cNvPr id="29699" name="Tijdelijke aanduiding voor voettekst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K-Sat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1524000"/>
            <a:ext cx="5399088" cy="4114800"/>
          </a:xfrm>
        </p:spPr>
        <p:txBody>
          <a:bodyPr/>
          <a:lstStyle/>
          <a:p>
            <a:r>
              <a:rPr lang="nl-NL" altLang="nl-NL" smtClean="0"/>
              <a:t>When</a:t>
            </a:r>
          </a:p>
          <a:p>
            <a:pPr lvl="1"/>
            <a:r>
              <a:rPr lang="nl-NL" altLang="nl-NL" smtClean="0"/>
              <a:t>For measuments up to 2 m below surface</a:t>
            </a:r>
          </a:p>
          <a:p>
            <a:pPr lvl="1"/>
            <a:r>
              <a:rPr lang="nl-NL" altLang="nl-NL" smtClean="0"/>
              <a:t>With extensionset up to 4 m</a:t>
            </a:r>
          </a:p>
          <a:p>
            <a:endParaRPr lang="nl-NL" altLang="nl-NL" smtClean="0"/>
          </a:p>
        </p:txBody>
      </p:sp>
      <p:pic>
        <p:nvPicPr>
          <p:cNvPr id="29702" name="Picture 4" descr="img03b_meas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7800" y="1412875"/>
            <a:ext cx="2463800" cy="467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8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40202F-46A4-4A69-900D-9704C16672E3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nl-NL" altLang="nl-NL" sz="1400"/>
          </a:p>
        </p:txBody>
      </p:sp>
      <p:sp>
        <p:nvSpPr>
          <p:cNvPr id="3072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K-Sat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4495800" cy="4495800"/>
          </a:xfrm>
        </p:spPr>
        <p:txBody>
          <a:bodyPr/>
          <a:lstStyle/>
          <a:p>
            <a:r>
              <a:rPr lang="nl-NL" altLang="nl-NL" smtClean="0"/>
              <a:t>How</a:t>
            </a:r>
          </a:p>
          <a:p>
            <a:pPr lvl="1"/>
            <a:r>
              <a:rPr lang="nl-NL" altLang="nl-NL" smtClean="0"/>
              <a:t>Based on the creation of a constant water pressure in a borehole </a:t>
            </a:r>
          </a:p>
          <a:p>
            <a:pPr lvl="1"/>
            <a:r>
              <a:rPr lang="nl-NL" altLang="nl-NL" smtClean="0"/>
              <a:t>From borehole water spreads into the ground</a:t>
            </a:r>
          </a:p>
          <a:p>
            <a:pPr lvl="1"/>
            <a:r>
              <a:rPr lang="nl-NL" altLang="nl-NL" smtClean="0"/>
              <a:t>Calculation of K on the basis of the formula Glover</a:t>
            </a:r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1676400"/>
            <a:ext cx="360362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0694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Guelph in situ permeameter</a:t>
            </a:r>
          </a:p>
        </p:txBody>
      </p:sp>
      <p:pic>
        <p:nvPicPr>
          <p:cNvPr id="3174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0475" y="1384301"/>
            <a:ext cx="2700338" cy="4976813"/>
          </a:xfrm>
        </p:spPr>
      </p:pic>
      <p:sp>
        <p:nvSpPr>
          <p:cNvPr id="3174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092512-32A5-4B09-BD5C-C6B3A650413A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nl-NL" altLang="nl-NL" sz="1400"/>
          </a:p>
        </p:txBody>
      </p:sp>
      <p:sp>
        <p:nvSpPr>
          <p:cNvPr id="3174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304261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Guelph in situ permeameter</a:t>
            </a:r>
          </a:p>
        </p:txBody>
      </p:sp>
      <p:pic>
        <p:nvPicPr>
          <p:cNvPr id="32771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460500"/>
            <a:ext cx="5267325" cy="5092700"/>
          </a:xfrm>
        </p:spPr>
      </p:pic>
      <p:sp>
        <p:nvSpPr>
          <p:cNvPr id="3277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DD38C8-7F1F-4A66-BCB9-816E703A778F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nl-NL" altLang="nl-NL" sz="1400"/>
          </a:p>
        </p:txBody>
      </p:sp>
      <p:sp>
        <p:nvSpPr>
          <p:cNvPr id="3277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111122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Guelph in situ permeameter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Priciple</a:t>
            </a:r>
            <a:r>
              <a:rPr lang="nl-NL" dirty="0"/>
              <a:t> of </a:t>
            </a:r>
            <a:r>
              <a:rPr lang="nl-NL" dirty="0" err="1"/>
              <a:t>Mariotte</a:t>
            </a:r>
            <a:r>
              <a:rPr lang="nl-NL" dirty="0"/>
              <a:t> </a:t>
            </a:r>
            <a:r>
              <a:rPr lang="nl-NL" dirty="0" err="1"/>
              <a:t>bottle</a:t>
            </a:r>
            <a:endParaRPr lang="nl-NL" dirty="0"/>
          </a:p>
          <a:p>
            <a:pPr>
              <a:defRPr/>
            </a:pPr>
            <a:r>
              <a:rPr lang="nl-NL" dirty="0" err="1"/>
              <a:t>Saturated</a:t>
            </a:r>
            <a:r>
              <a:rPr lang="nl-NL" dirty="0"/>
              <a:t> </a:t>
            </a:r>
            <a:r>
              <a:rPr lang="nl-NL" dirty="0" err="1"/>
              <a:t>measurement</a:t>
            </a:r>
            <a:endParaRPr lang="nl-NL" dirty="0"/>
          </a:p>
          <a:p>
            <a:pPr>
              <a:defRPr/>
            </a:pPr>
            <a:r>
              <a:rPr lang="nl-NL" dirty="0" err="1"/>
              <a:t>With</a:t>
            </a:r>
            <a:r>
              <a:rPr lang="nl-NL" dirty="0"/>
              <a:t> or without </a:t>
            </a:r>
            <a:r>
              <a:rPr lang="nl-NL" dirty="0" err="1"/>
              <a:t>tripod</a:t>
            </a:r>
            <a:endParaRPr lang="nl-NL" dirty="0"/>
          </a:p>
          <a:p>
            <a:pPr>
              <a:defRPr/>
            </a:pP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skilled</a:t>
            </a:r>
            <a:r>
              <a:rPr lang="nl-NL" dirty="0"/>
              <a:t> </a:t>
            </a:r>
            <a:r>
              <a:rPr lang="nl-NL" dirty="0" err="1"/>
              <a:t>people</a:t>
            </a:r>
            <a:endParaRPr lang="nl-NL" dirty="0"/>
          </a:p>
          <a:p>
            <a:pPr>
              <a:defRPr/>
            </a:pPr>
            <a:r>
              <a:rPr lang="nl-NL" dirty="0"/>
              <a:t>For </a:t>
            </a:r>
            <a:r>
              <a:rPr lang="nl-NL" dirty="0" err="1"/>
              <a:t>calculation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a</a:t>
            </a:r>
          </a:p>
          <a:p>
            <a:pPr marL="0" indent="0">
              <a:buNone/>
              <a:defRPr/>
            </a:pPr>
            <a:r>
              <a:rPr lang="nl-NL" dirty="0"/>
              <a:t>    spreadsheet </a:t>
            </a:r>
            <a:r>
              <a:rPr lang="nl-NL" dirty="0" err="1"/>
              <a:t>available</a:t>
            </a: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3379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7DB9DB-8315-4B8F-84B8-E8D57049784F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nl-NL" altLang="nl-NL" sz="1400"/>
          </a:p>
        </p:txBody>
      </p:sp>
      <p:sp>
        <p:nvSpPr>
          <p:cNvPr id="3379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pic>
        <p:nvPicPr>
          <p:cNvPr id="33798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1531938"/>
            <a:ext cx="31242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9" y="3392489"/>
            <a:ext cx="1430337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4548189"/>
            <a:ext cx="50514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4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Aardvark</a:t>
            </a:r>
          </a:p>
        </p:txBody>
      </p:sp>
      <p:sp>
        <p:nvSpPr>
          <p:cNvPr id="34819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EF925A-334F-44AB-BD60-0710E04A2517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nl-NL" altLang="nl-NL" sz="1400"/>
          </a:p>
        </p:txBody>
      </p:sp>
      <p:sp>
        <p:nvSpPr>
          <p:cNvPr id="34820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pic>
        <p:nvPicPr>
          <p:cNvPr id="34821" name="Picture 5" descr="Aardvar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0" y="2152650"/>
            <a:ext cx="2095500" cy="2857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2" name="Tekstvak 6"/>
          <p:cNvSpPr txBox="1">
            <a:spLocks noChangeArrowheads="1"/>
          </p:cNvSpPr>
          <p:nvPr/>
        </p:nvSpPr>
        <p:spPr bwMode="auto">
          <a:xfrm>
            <a:off x="4224338" y="5229225"/>
            <a:ext cx="4032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3200">
                <a:solidFill>
                  <a:schemeClr val="tx1"/>
                </a:solidFill>
              </a:rPr>
              <a:t>Alternative for Ksat</a:t>
            </a:r>
          </a:p>
        </p:txBody>
      </p:sp>
    </p:spTree>
    <p:extLst>
      <p:ext uri="{BB962C8B-B14F-4D97-AF65-F5344CB8AC3E}">
        <p14:creationId xmlns:p14="http://schemas.microsoft.com/office/powerpoint/2010/main" val="378871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Aardvark</a:t>
            </a:r>
          </a:p>
        </p:txBody>
      </p:sp>
      <p:sp>
        <p:nvSpPr>
          <p:cNvPr id="3584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F32233-77F0-44D5-8EA3-DFD390AF7A78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nl-NL" altLang="nl-NL" sz="1400"/>
          </a:p>
        </p:txBody>
      </p:sp>
      <p:sp>
        <p:nvSpPr>
          <p:cNvPr id="35844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pic>
        <p:nvPicPr>
          <p:cNvPr id="3584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7163" y="1416051"/>
            <a:ext cx="4127500" cy="4633913"/>
          </a:xfrm>
          <a:noFill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5846" name="Rechthoek 6"/>
          <p:cNvSpPr>
            <a:spLocks noChangeArrowheads="1"/>
          </p:cNvSpPr>
          <p:nvPr/>
        </p:nvSpPr>
        <p:spPr bwMode="auto">
          <a:xfrm>
            <a:off x="2209800" y="1916113"/>
            <a:ext cx="4572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altLang="nl-NL" sz="3200" dirty="0">
                <a:solidFill>
                  <a:schemeClr val="tx1"/>
                </a:solidFill>
                <a:latin typeface="Frutiger 55 Roman" pitchFamily="34" charset="0"/>
              </a:rPr>
              <a:t>Constant </a:t>
            </a:r>
            <a:r>
              <a:rPr lang="nl-NL" altLang="nl-NL" sz="3200" dirty="0" err="1">
                <a:solidFill>
                  <a:schemeClr val="tx1"/>
                </a:solidFill>
                <a:latin typeface="Frutiger 55 Roman" pitchFamily="34" charset="0"/>
              </a:rPr>
              <a:t>head</a:t>
            </a:r>
            <a:r>
              <a:rPr lang="nl-NL" altLang="nl-NL" sz="3200" dirty="0">
                <a:solidFill>
                  <a:schemeClr val="tx1"/>
                </a:solidFill>
                <a:latin typeface="Frutiger 55 Roman" pitchFamily="34" charset="0"/>
              </a:rPr>
              <a:t> </a:t>
            </a:r>
            <a:r>
              <a:rPr lang="nl-NL" altLang="nl-NL" sz="3200" dirty="0" err="1">
                <a:solidFill>
                  <a:schemeClr val="tx1"/>
                </a:solidFill>
                <a:latin typeface="Frutiger 55 Roman" pitchFamily="34" charset="0"/>
              </a:rPr>
              <a:t>permeameter</a:t>
            </a:r>
            <a:endParaRPr lang="nl-NL" altLang="nl-NL" sz="3200" dirty="0">
              <a:solidFill>
                <a:schemeClr val="tx1"/>
              </a:solidFill>
              <a:latin typeface="Frutiger 55 Roman" pitchFamily="34" charset="0"/>
            </a:endParaRPr>
          </a:p>
          <a:p>
            <a:pPr>
              <a:spcBef>
                <a:spcPct val="50000"/>
              </a:spcBef>
            </a:pPr>
            <a:r>
              <a:rPr lang="nl-NL" altLang="nl-NL" sz="3200" dirty="0">
                <a:solidFill>
                  <a:schemeClr val="tx1"/>
                </a:solidFill>
                <a:latin typeface="Frutiger 55 Roman" pitchFamily="34" charset="0"/>
              </a:rPr>
              <a:t>Up </a:t>
            </a:r>
            <a:r>
              <a:rPr lang="nl-NL" altLang="nl-NL" sz="3200" dirty="0" err="1">
                <a:solidFill>
                  <a:schemeClr val="tx1"/>
                </a:solidFill>
                <a:latin typeface="Frutiger 55 Roman" pitchFamily="34" charset="0"/>
              </a:rPr>
              <a:t>to</a:t>
            </a:r>
            <a:r>
              <a:rPr lang="nl-NL" altLang="nl-NL" sz="3200" dirty="0">
                <a:solidFill>
                  <a:schemeClr val="tx1"/>
                </a:solidFill>
                <a:latin typeface="Frutiger 55 Roman" pitchFamily="34" charset="0"/>
              </a:rPr>
              <a:t> 15 meters </a:t>
            </a:r>
            <a:r>
              <a:rPr lang="nl-NL" altLang="nl-NL" sz="3200" dirty="0" err="1">
                <a:solidFill>
                  <a:schemeClr val="tx1"/>
                </a:solidFill>
                <a:latin typeface="Frutiger 55 Roman" pitchFamily="34" charset="0"/>
              </a:rPr>
              <a:t>depth</a:t>
            </a:r>
            <a:endParaRPr lang="nl-NL" altLang="nl-NL" sz="3200" dirty="0">
              <a:solidFill>
                <a:schemeClr val="tx1"/>
              </a:solidFill>
              <a:latin typeface="Frutiger 55 Roman" pitchFamily="34" charset="0"/>
            </a:endParaRPr>
          </a:p>
          <a:p>
            <a:pPr>
              <a:spcBef>
                <a:spcPct val="50000"/>
              </a:spcBef>
            </a:pPr>
            <a:r>
              <a:rPr lang="nl-NL" altLang="nl-NL" sz="3200" dirty="0">
                <a:solidFill>
                  <a:schemeClr val="tx1"/>
                </a:solidFill>
                <a:latin typeface="Frutiger 55 Roman" pitchFamily="34" charset="0"/>
              </a:rPr>
              <a:t>After </a:t>
            </a:r>
            <a:r>
              <a:rPr lang="nl-NL" altLang="nl-NL" sz="3200" dirty="0" err="1">
                <a:solidFill>
                  <a:schemeClr val="tx1"/>
                </a:solidFill>
                <a:latin typeface="Frutiger 55 Roman" pitchFamily="34" charset="0"/>
              </a:rPr>
              <a:t>calculation</a:t>
            </a:r>
            <a:r>
              <a:rPr lang="nl-NL" altLang="nl-NL" sz="3200" dirty="0">
                <a:solidFill>
                  <a:schemeClr val="tx1"/>
                </a:solidFill>
                <a:latin typeface="Frutiger 55 Roman" pitchFamily="34" charset="0"/>
              </a:rPr>
              <a:t> a complete report is </a:t>
            </a:r>
            <a:r>
              <a:rPr lang="nl-NL" altLang="nl-NL" sz="3200" dirty="0" err="1">
                <a:solidFill>
                  <a:schemeClr val="tx1"/>
                </a:solidFill>
                <a:latin typeface="Frutiger 55 Roman" pitchFamily="34" charset="0"/>
              </a:rPr>
              <a:t>generated</a:t>
            </a:r>
            <a:endParaRPr lang="nl-NL" altLang="nl-NL" sz="3200" dirty="0">
              <a:solidFill>
                <a:schemeClr val="tx1"/>
              </a:solidFill>
              <a:latin typeface="Frutiger 55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564742" y="1219201"/>
            <a:ext cx="7772400" cy="838200"/>
          </a:xfrm>
        </p:spPr>
        <p:txBody>
          <a:bodyPr/>
          <a:lstStyle/>
          <a:p>
            <a:r>
              <a:rPr lang="nl-NL" altLang="nl-NL" dirty="0" err="1" smtClean="0"/>
              <a:t>Aardvark</a:t>
            </a:r>
            <a:endParaRPr lang="nl-NL" altLang="nl-NL" dirty="0" smtClean="0"/>
          </a:p>
        </p:txBody>
      </p:sp>
      <p:sp>
        <p:nvSpPr>
          <p:cNvPr id="36867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3C7E0B-A76B-4658-BFC0-BF472A830596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nl-NL" altLang="nl-NL" sz="1400"/>
          </a:p>
        </p:txBody>
      </p:sp>
      <p:sp>
        <p:nvSpPr>
          <p:cNvPr id="36868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pic>
        <p:nvPicPr>
          <p:cNvPr id="3686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088" y="1790700"/>
            <a:ext cx="6688908" cy="4406901"/>
          </a:xfrm>
        </p:spPr>
      </p:pic>
    </p:spTree>
    <p:extLst>
      <p:ext uri="{BB962C8B-B14F-4D97-AF65-F5344CB8AC3E}">
        <p14:creationId xmlns:p14="http://schemas.microsoft.com/office/powerpoint/2010/main" val="426950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Aardvark</a:t>
            </a:r>
          </a:p>
        </p:txBody>
      </p:sp>
      <p:sp>
        <p:nvSpPr>
          <p:cNvPr id="37891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73497A-8190-4CF6-9F8C-C66A3BCB7FDB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nl-NL" altLang="nl-NL" sz="1400"/>
          </a:p>
        </p:txBody>
      </p:sp>
      <p:sp>
        <p:nvSpPr>
          <p:cNvPr id="37892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pic>
        <p:nvPicPr>
          <p:cNvPr id="3789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21089" y="188914"/>
            <a:ext cx="4645025" cy="6211887"/>
          </a:xfrm>
        </p:spPr>
      </p:pic>
    </p:spTree>
    <p:extLst>
      <p:ext uri="{BB962C8B-B14F-4D97-AF65-F5344CB8AC3E}">
        <p14:creationId xmlns:p14="http://schemas.microsoft.com/office/powerpoint/2010/main" val="359707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Aardvark</a:t>
            </a:r>
          </a:p>
        </p:txBody>
      </p:sp>
      <p:sp>
        <p:nvSpPr>
          <p:cNvPr id="3891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CA1B4F-F374-4F49-81EB-01E0029FD925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nl-NL" altLang="nl-NL" sz="1400"/>
          </a:p>
        </p:txBody>
      </p:sp>
      <p:sp>
        <p:nvSpPr>
          <p:cNvPr id="38916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pic>
        <p:nvPicPr>
          <p:cNvPr id="3891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33689" y="1056856"/>
            <a:ext cx="8366124" cy="5482057"/>
          </a:xfrm>
        </p:spPr>
      </p:pic>
    </p:spTree>
    <p:extLst>
      <p:ext uri="{BB962C8B-B14F-4D97-AF65-F5344CB8AC3E}">
        <p14:creationId xmlns:p14="http://schemas.microsoft.com/office/powerpoint/2010/main" val="5456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8B752E-BF6A-4154-B426-B3938899A6D5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nl-NL" altLang="nl-NL" sz="1400"/>
          </a:p>
        </p:txBody>
      </p:sp>
      <p:sp>
        <p:nvSpPr>
          <p:cNvPr id="3993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Tensio-infiltro meter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189" y="1412875"/>
            <a:ext cx="4752975" cy="3384550"/>
          </a:xfrm>
        </p:spPr>
        <p:txBody>
          <a:bodyPr/>
          <a:lstStyle/>
          <a:p>
            <a:endParaRPr lang="nl-NL" altLang="nl-NL" smtClean="0"/>
          </a:p>
          <a:p>
            <a:pPr>
              <a:buFontTx/>
              <a:buNone/>
            </a:pPr>
            <a:r>
              <a:rPr lang="nl-NL" altLang="nl-NL" smtClean="0"/>
              <a:t>The tensio-infiltro meter measures the rate at which water infiltrates into the ground, but without saturating the soil with water</a:t>
            </a:r>
            <a:endParaRPr lang="nl-NL" altLang="nl-NL" sz="1200"/>
          </a:p>
        </p:txBody>
      </p:sp>
      <p:pic>
        <p:nvPicPr>
          <p:cNvPr id="39942" name="Picture 4" descr="tension soil mois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1412876"/>
            <a:ext cx="30035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13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822D14-E0A9-4027-841C-89D47DA16D2C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nl-NL" altLang="nl-NL" sz="1400"/>
          </a:p>
        </p:txBody>
      </p:sp>
      <p:sp>
        <p:nvSpPr>
          <p:cNvPr id="4096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err="1" smtClean="0"/>
              <a:t>Tensio-infiltro</a:t>
            </a:r>
            <a:r>
              <a:rPr lang="nl-NL" altLang="nl-NL" dirty="0" smtClean="0"/>
              <a:t> meter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nl-NL" altLang="nl-NL" b="1" dirty="0" err="1"/>
              <a:t>Working</a:t>
            </a:r>
            <a:r>
              <a:rPr lang="nl-NL" altLang="nl-NL" b="1" dirty="0"/>
              <a:t> </a:t>
            </a:r>
            <a:r>
              <a:rPr lang="nl-NL" altLang="nl-NL" b="1" dirty="0" err="1"/>
              <a:t>principle</a:t>
            </a:r>
            <a:r>
              <a:rPr lang="nl-NL" altLang="nl-NL" b="1" dirty="0"/>
              <a:t>:</a:t>
            </a:r>
            <a:r>
              <a:rPr lang="nl-NL" altLang="nl-NL" sz="2000" dirty="0"/>
              <a:t/>
            </a:r>
            <a:br>
              <a:rPr lang="nl-NL" altLang="nl-NL" sz="2000" dirty="0"/>
            </a:br>
            <a:r>
              <a:rPr lang="nl-NL" altLang="nl-NL" sz="2000" dirty="0"/>
              <a:t/>
            </a:r>
            <a:br>
              <a:rPr lang="nl-NL" altLang="nl-NL" sz="2000" dirty="0"/>
            </a:br>
            <a:r>
              <a:rPr lang="nl-NL" altLang="nl-NL" dirty="0" err="1"/>
              <a:t>Suppose</a:t>
            </a:r>
            <a:r>
              <a:rPr lang="nl-NL" altLang="nl-NL" dirty="0"/>
              <a:t> </a:t>
            </a:r>
            <a:r>
              <a:rPr lang="nl-NL" altLang="nl-NL" dirty="0" err="1"/>
              <a:t>you</a:t>
            </a:r>
            <a:r>
              <a:rPr lang="nl-NL" altLang="nl-NL" dirty="0"/>
              <a:t> </a:t>
            </a:r>
            <a:r>
              <a:rPr lang="nl-NL" altLang="nl-NL" dirty="0" err="1"/>
              <a:t>bring</a:t>
            </a:r>
            <a:r>
              <a:rPr lang="nl-NL" altLang="nl-NL" dirty="0"/>
              <a:t> a </a:t>
            </a:r>
            <a:r>
              <a:rPr lang="nl-NL" altLang="nl-NL" dirty="0" err="1"/>
              <a:t>sponge</a:t>
            </a:r>
            <a:r>
              <a:rPr lang="nl-NL" altLang="nl-NL" dirty="0"/>
              <a:t> in a bucket of water. Take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sponge</a:t>
            </a:r>
            <a:r>
              <a:rPr lang="nl-NL" altLang="nl-NL" dirty="0"/>
              <a:t> out </a:t>
            </a:r>
            <a:r>
              <a:rPr lang="nl-NL" altLang="nl-NL" dirty="0" err="1"/>
              <a:t>and</a:t>
            </a:r>
            <a:r>
              <a:rPr lang="nl-NL" altLang="nl-NL" dirty="0"/>
              <a:t> let </a:t>
            </a:r>
            <a:r>
              <a:rPr lang="nl-NL" altLang="nl-NL" dirty="0" err="1"/>
              <a:t>it</a:t>
            </a:r>
            <a:r>
              <a:rPr lang="nl-NL" altLang="nl-NL" dirty="0"/>
              <a:t> drain. </a:t>
            </a:r>
            <a:r>
              <a:rPr lang="nl-NL" altLang="nl-NL" dirty="0" err="1"/>
              <a:t>Then</a:t>
            </a:r>
            <a:r>
              <a:rPr lang="nl-NL" altLang="nl-NL" dirty="0"/>
              <a:t> </a:t>
            </a:r>
            <a:r>
              <a:rPr lang="nl-NL" altLang="nl-NL" dirty="0" err="1"/>
              <a:t>place</a:t>
            </a:r>
            <a:r>
              <a:rPr lang="nl-NL" altLang="nl-NL" dirty="0"/>
              <a:t> </a:t>
            </a:r>
            <a:r>
              <a:rPr lang="nl-NL" altLang="nl-NL" dirty="0" err="1"/>
              <a:t>it</a:t>
            </a:r>
            <a:r>
              <a:rPr lang="nl-NL" altLang="nl-NL" dirty="0"/>
              <a:t> on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soil</a:t>
            </a:r>
            <a:r>
              <a:rPr lang="nl-NL" altLang="nl-NL" dirty="0"/>
              <a:t>. </a:t>
            </a:r>
            <a:r>
              <a:rPr lang="nl-NL" altLang="nl-NL" dirty="0" err="1"/>
              <a:t>If</a:t>
            </a:r>
            <a:r>
              <a:rPr lang="nl-NL" altLang="nl-NL" dirty="0"/>
              <a:t>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soil</a:t>
            </a:r>
            <a:r>
              <a:rPr lang="nl-NL" altLang="nl-NL" dirty="0"/>
              <a:t> is </a:t>
            </a:r>
            <a:r>
              <a:rPr lang="nl-NL" altLang="nl-NL" dirty="0" err="1"/>
              <a:t>saturated</a:t>
            </a:r>
            <a:r>
              <a:rPr lang="nl-NL" altLang="nl-NL" dirty="0"/>
              <a:t>, </a:t>
            </a:r>
            <a:r>
              <a:rPr lang="nl-NL" altLang="nl-NL" dirty="0" err="1"/>
              <a:t>nothing</a:t>
            </a:r>
            <a:r>
              <a:rPr lang="nl-NL" altLang="nl-NL" dirty="0"/>
              <a:t> </a:t>
            </a:r>
            <a:r>
              <a:rPr lang="nl-NL" altLang="nl-NL" dirty="0" err="1"/>
              <a:t>will</a:t>
            </a:r>
            <a:r>
              <a:rPr lang="nl-NL" altLang="nl-NL" dirty="0"/>
              <a:t> happen,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sponge</a:t>
            </a:r>
            <a:r>
              <a:rPr lang="nl-NL" altLang="nl-NL" dirty="0"/>
              <a:t> </a:t>
            </a:r>
            <a:r>
              <a:rPr lang="nl-NL" altLang="nl-NL" dirty="0" err="1"/>
              <a:t>remains</a:t>
            </a:r>
            <a:r>
              <a:rPr lang="nl-NL" altLang="nl-NL" dirty="0"/>
              <a:t> wet. </a:t>
            </a:r>
            <a:r>
              <a:rPr lang="nl-NL" altLang="nl-NL" dirty="0" err="1"/>
              <a:t>If</a:t>
            </a:r>
            <a:r>
              <a:rPr lang="nl-NL" altLang="nl-NL" dirty="0"/>
              <a:t>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soil</a:t>
            </a:r>
            <a:r>
              <a:rPr lang="nl-NL" altLang="nl-NL" dirty="0"/>
              <a:t> is dry,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ground</a:t>
            </a:r>
            <a:r>
              <a:rPr lang="nl-NL" altLang="nl-NL" dirty="0"/>
              <a:t> </a:t>
            </a:r>
            <a:r>
              <a:rPr lang="nl-NL" altLang="nl-NL" dirty="0" err="1"/>
              <a:t>immediately</a:t>
            </a:r>
            <a:r>
              <a:rPr lang="nl-NL" altLang="nl-NL" dirty="0"/>
              <a:t> </a:t>
            </a:r>
            <a:r>
              <a:rPr lang="nl-NL" altLang="nl-NL" dirty="0" err="1"/>
              <a:t>withdraw</a:t>
            </a:r>
            <a:r>
              <a:rPr lang="nl-NL" altLang="nl-NL" dirty="0"/>
              <a:t> water </a:t>
            </a:r>
            <a:r>
              <a:rPr lang="nl-NL" altLang="nl-NL" dirty="0" err="1"/>
              <a:t>from</a:t>
            </a:r>
            <a:r>
              <a:rPr lang="nl-NL" altLang="nl-NL" dirty="0"/>
              <a:t>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sponge</a:t>
            </a:r>
            <a:r>
              <a:rPr lang="nl-NL" altLang="nl-NL" dirty="0"/>
              <a:t>. The </a:t>
            </a:r>
            <a:r>
              <a:rPr lang="nl-NL" altLang="nl-NL" dirty="0" err="1"/>
              <a:t>surface-infiltro</a:t>
            </a:r>
            <a:r>
              <a:rPr lang="nl-NL" altLang="nl-NL" dirty="0"/>
              <a:t> meter </a:t>
            </a:r>
            <a:r>
              <a:rPr lang="nl-NL" altLang="nl-NL" dirty="0" err="1"/>
              <a:t>works</a:t>
            </a:r>
            <a:r>
              <a:rPr lang="nl-NL" altLang="nl-NL" dirty="0"/>
              <a:t> on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same</a:t>
            </a:r>
            <a:r>
              <a:rPr lang="nl-NL" altLang="nl-NL" dirty="0"/>
              <a:t> basis. The </a:t>
            </a:r>
            <a:r>
              <a:rPr lang="nl-NL" altLang="nl-NL" dirty="0" err="1"/>
              <a:t>soil</a:t>
            </a:r>
            <a:r>
              <a:rPr lang="nl-NL" altLang="nl-NL" dirty="0"/>
              <a:t> </a:t>
            </a:r>
            <a:r>
              <a:rPr lang="nl-NL" altLang="nl-NL" dirty="0" err="1"/>
              <a:t>should</a:t>
            </a:r>
            <a:r>
              <a:rPr lang="nl-NL" altLang="nl-NL" dirty="0"/>
              <a:t> do </a:t>
            </a:r>
            <a:r>
              <a:rPr lang="nl-NL" altLang="nl-NL" dirty="0" err="1"/>
              <a:t>something</a:t>
            </a:r>
            <a:r>
              <a:rPr lang="nl-NL" altLang="nl-NL" dirty="0"/>
              <a:t> </a:t>
            </a:r>
            <a:r>
              <a:rPr lang="nl-NL" altLang="nl-NL" dirty="0" err="1"/>
              <a:t>for</a:t>
            </a:r>
            <a:r>
              <a:rPr lang="nl-NL" altLang="nl-NL" dirty="0"/>
              <a:t> </a:t>
            </a:r>
            <a:r>
              <a:rPr lang="nl-NL" altLang="nl-NL" dirty="0" err="1"/>
              <a:t>it</a:t>
            </a:r>
            <a:r>
              <a:rPr lang="nl-NL" altLang="nl-NL" dirty="0"/>
              <a:t> </a:t>
            </a:r>
            <a:r>
              <a:rPr lang="nl-NL" altLang="nl-NL" dirty="0" err="1"/>
              <a:t>to</a:t>
            </a:r>
            <a:r>
              <a:rPr lang="nl-NL" altLang="nl-NL" dirty="0"/>
              <a:t> draw </a:t>
            </a:r>
            <a:r>
              <a:rPr lang="nl-NL" altLang="nl-NL" dirty="0" err="1"/>
              <a:t>the</a:t>
            </a:r>
            <a:r>
              <a:rPr lang="nl-NL" altLang="nl-NL" dirty="0"/>
              <a:t> water out of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perforated</a:t>
            </a:r>
            <a:r>
              <a:rPr lang="nl-NL" altLang="nl-NL" dirty="0"/>
              <a:t> disk</a:t>
            </a:r>
            <a:br>
              <a:rPr lang="nl-NL" altLang="nl-NL" dirty="0"/>
            </a:br>
            <a:r>
              <a:rPr lang="nl-NL" altLang="nl-NL" dirty="0"/>
              <a:t>At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soil</a:t>
            </a:r>
            <a:r>
              <a:rPr lang="nl-NL" altLang="nl-NL" dirty="0"/>
              <a:t> </a:t>
            </a:r>
            <a:r>
              <a:rPr lang="nl-NL" altLang="nl-NL" dirty="0" err="1"/>
              <a:t>surface</a:t>
            </a:r>
            <a:r>
              <a:rPr lang="nl-NL" altLang="nl-NL" dirty="0"/>
              <a:t> a </a:t>
            </a:r>
            <a:r>
              <a:rPr lang="nl-NL" altLang="nl-NL" dirty="0" err="1"/>
              <a:t>thin</a:t>
            </a:r>
            <a:r>
              <a:rPr lang="nl-NL" altLang="nl-NL" dirty="0"/>
              <a:t> </a:t>
            </a:r>
            <a:r>
              <a:rPr lang="nl-NL" altLang="nl-NL" dirty="0" err="1"/>
              <a:t>layer</a:t>
            </a:r>
            <a:r>
              <a:rPr lang="nl-NL" altLang="nl-NL" dirty="0"/>
              <a:t> of fine </a:t>
            </a:r>
            <a:r>
              <a:rPr lang="nl-NL" altLang="nl-NL" dirty="0" err="1"/>
              <a:t>sand</a:t>
            </a:r>
            <a:r>
              <a:rPr lang="nl-NL" altLang="nl-NL" dirty="0"/>
              <a:t> is </a:t>
            </a:r>
            <a:r>
              <a:rPr lang="nl-NL" altLang="nl-NL" dirty="0" err="1"/>
              <a:t>brought</a:t>
            </a:r>
            <a:r>
              <a:rPr lang="nl-NL" altLang="nl-NL" dirty="0"/>
              <a:t> on </a:t>
            </a:r>
            <a:r>
              <a:rPr lang="nl-NL" altLang="nl-NL" dirty="0" err="1"/>
              <a:t>for</a:t>
            </a:r>
            <a:r>
              <a:rPr lang="nl-NL" altLang="nl-NL" dirty="0"/>
              <a:t> optimum contact </a:t>
            </a:r>
            <a:r>
              <a:rPr lang="nl-NL" altLang="nl-NL" dirty="0" err="1"/>
              <a:t>with</a:t>
            </a:r>
            <a:r>
              <a:rPr lang="nl-NL" altLang="nl-NL" dirty="0"/>
              <a:t>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soil</a:t>
            </a:r>
            <a:r>
              <a:rPr lang="nl-NL" altLang="nl-NL" dirty="0"/>
              <a:t>. The disc is </a:t>
            </a:r>
            <a:r>
              <a:rPr lang="nl-NL" altLang="nl-NL" dirty="0" err="1"/>
              <a:t>connected</a:t>
            </a:r>
            <a:r>
              <a:rPr lang="nl-NL" altLang="nl-NL" dirty="0"/>
              <a:t> </a:t>
            </a:r>
            <a:r>
              <a:rPr lang="nl-NL" altLang="nl-NL" dirty="0" err="1"/>
              <a:t>to</a:t>
            </a:r>
            <a:r>
              <a:rPr lang="nl-NL" altLang="nl-NL" dirty="0"/>
              <a:t> a water reservoir. A second water tank is </a:t>
            </a:r>
            <a:r>
              <a:rPr lang="nl-NL" altLang="nl-NL" dirty="0" err="1"/>
              <a:t>used</a:t>
            </a:r>
            <a:r>
              <a:rPr lang="nl-NL" altLang="nl-NL" dirty="0"/>
              <a:t> </a:t>
            </a:r>
            <a:r>
              <a:rPr lang="nl-NL" altLang="nl-NL" dirty="0" err="1"/>
              <a:t>to</a:t>
            </a:r>
            <a:r>
              <a:rPr lang="nl-NL" altLang="nl-NL" dirty="0"/>
              <a:t> control a minimum </a:t>
            </a:r>
            <a:r>
              <a:rPr lang="nl-NL" altLang="nl-NL" dirty="0" err="1"/>
              <a:t>under</a:t>
            </a:r>
            <a:r>
              <a:rPr lang="nl-NL" altLang="nl-NL" dirty="0"/>
              <a:t> </a:t>
            </a:r>
            <a:r>
              <a:rPr lang="nl-NL" altLang="nl-NL" dirty="0" err="1"/>
              <a:t>pressure</a:t>
            </a:r>
            <a:r>
              <a:rPr lang="nl-NL" altLang="nl-NL" dirty="0"/>
              <a:t> in order </a:t>
            </a:r>
            <a:r>
              <a:rPr lang="nl-NL" altLang="nl-NL" dirty="0" err="1"/>
              <a:t>to</a:t>
            </a:r>
            <a:r>
              <a:rPr lang="nl-NL" altLang="nl-NL" dirty="0"/>
              <a:t> </a:t>
            </a:r>
            <a:r>
              <a:rPr lang="nl-NL" altLang="nl-NL" dirty="0" err="1"/>
              <a:t>prevent</a:t>
            </a:r>
            <a:r>
              <a:rPr lang="nl-NL" altLang="nl-NL" dirty="0"/>
              <a:t> </a:t>
            </a:r>
            <a:r>
              <a:rPr lang="nl-NL" altLang="nl-NL" dirty="0" err="1"/>
              <a:t>the</a:t>
            </a:r>
            <a:r>
              <a:rPr lang="nl-NL" altLang="nl-NL" dirty="0"/>
              <a:t> water </a:t>
            </a:r>
            <a:r>
              <a:rPr lang="nl-NL" altLang="nl-NL" dirty="0" err="1"/>
              <a:t>from</a:t>
            </a:r>
            <a:r>
              <a:rPr lang="nl-NL" altLang="nl-NL" dirty="0"/>
              <a:t> </a:t>
            </a:r>
            <a:r>
              <a:rPr lang="nl-NL" altLang="nl-NL" dirty="0" err="1"/>
              <a:t>flowing</a:t>
            </a:r>
            <a:r>
              <a:rPr lang="nl-NL" altLang="nl-NL" dirty="0"/>
              <a:t> out </a:t>
            </a:r>
            <a:r>
              <a:rPr lang="nl-NL" altLang="nl-NL" dirty="0" err="1"/>
              <a:t>freely</a:t>
            </a:r>
            <a:r>
              <a:rPr lang="nl-NL" altLang="nl-NL" dirty="0"/>
              <a:t>. (a few cm water column)</a:t>
            </a:r>
          </a:p>
        </p:txBody>
      </p:sp>
    </p:spTree>
    <p:extLst>
      <p:ext uri="{BB962C8B-B14F-4D97-AF65-F5344CB8AC3E}">
        <p14:creationId xmlns:p14="http://schemas.microsoft.com/office/powerpoint/2010/main" val="71268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E48616-C3B1-42B4-98E6-2A967D493E59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nl-NL" altLang="nl-NL" sz="1400"/>
          </a:p>
        </p:txBody>
      </p:sp>
      <p:sp>
        <p:nvSpPr>
          <p:cNvPr id="4198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Tensio-infiltro meter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nl-NL" altLang="nl-NL" smtClean="0"/>
          </a:p>
          <a:p>
            <a:pPr>
              <a:buFontTx/>
              <a:buNone/>
            </a:pPr>
            <a:r>
              <a:rPr lang="nl-NL" altLang="nl-NL" smtClean="0"/>
              <a:t>Benefits:</a:t>
            </a:r>
            <a:br>
              <a:rPr lang="nl-NL" altLang="nl-NL" smtClean="0"/>
            </a:br>
            <a:r>
              <a:rPr lang="nl-NL" altLang="nl-NL" smtClean="0"/>
              <a:t>Because the soil has to pull the water from the disk cracks and root / animals courses no affect</a:t>
            </a:r>
            <a:br>
              <a:rPr lang="nl-NL" altLang="nl-NL" smtClean="0"/>
            </a:br>
            <a:r>
              <a:rPr lang="nl-NL" altLang="nl-NL" smtClean="0"/>
              <a:t>The soil is disturbed in no way (?)</a:t>
            </a:r>
            <a:br>
              <a:rPr lang="nl-NL" altLang="nl-NL" smtClean="0"/>
            </a:br>
            <a:r>
              <a:rPr lang="nl-NL" altLang="nl-NL" smtClean="0"/>
              <a:t>Measurements can be carried out in a relative short period of time</a:t>
            </a:r>
            <a:endParaRPr lang="nl-NL" altLang="nl-NL" sz="1200"/>
          </a:p>
        </p:txBody>
      </p:sp>
    </p:spTree>
    <p:extLst>
      <p:ext uri="{BB962C8B-B14F-4D97-AF65-F5344CB8AC3E}">
        <p14:creationId xmlns:p14="http://schemas.microsoft.com/office/powerpoint/2010/main" val="8084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14B879-1875-4FF6-98E3-02C596D153C2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nl-NL" altLang="nl-NL" sz="1400"/>
          </a:p>
        </p:txBody>
      </p:sp>
      <p:sp>
        <p:nvSpPr>
          <p:cNvPr id="4301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Tensio-infiltro meter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 altLang="nl-NL" smtClean="0"/>
              <a:t>Calculations</a:t>
            </a:r>
            <a:br>
              <a:rPr lang="nl-NL" altLang="nl-NL" smtClean="0"/>
            </a:br>
            <a:r>
              <a:rPr lang="nl-NL" altLang="nl-NL" smtClean="0"/>
              <a:t/>
            </a:r>
            <a:br>
              <a:rPr lang="nl-NL" altLang="nl-NL" smtClean="0"/>
            </a:br>
            <a:r>
              <a:rPr lang="nl-NL" altLang="nl-NL" smtClean="0"/>
              <a:t>The measurements are carried out with at least 2 x a different under pressure (eg, 10 and 5 cm)</a:t>
            </a:r>
            <a:br>
              <a:rPr lang="nl-NL" altLang="nl-NL" smtClean="0"/>
            </a:br>
            <a:r>
              <a:rPr lang="nl-NL" altLang="nl-NL" smtClean="0"/>
              <a:t>During the execution, the decline by time is measured in the measuring cylinder</a:t>
            </a:r>
          </a:p>
        </p:txBody>
      </p:sp>
    </p:spTree>
    <p:extLst>
      <p:ext uri="{BB962C8B-B14F-4D97-AF65-F5344CB8AC3E}">
        <p14:creationId xmlns:p14="http://schemas.microsoft.com/office/powerpoint/2010/main" val="124471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E573C6-1B59-468F-8EDD-871A08E5245C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nl-NL" altLang="nl-NL" sz="1400"/>
          </a:p>
        </p:txBody>
      </p:sp>
      <p:sp>
        <p:nvSpPr>
          <p:cNvPr id="44035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Tensio-infiltro meter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mtClean="0"/>
              <a:t>Formulas</a:t>
            </a:r>
            <a:br>
              <a:rPr lang="nl-NL" altLang="nl-NL" smtClean="0"/>
            </a:br>
            <a:r>
              <a:rPr lang="nl-NL" altLang="nl-NL" smtClean="0"/>
              <a:t/>
            </a:r>
            <a:br>
              <a:rPr lang="nl-NL" altLang="nl-NL" smtClean="0"/>
            </a:br>
            <a:r>
              <a:rPr lang="nl-NL" altLang="nl-NL" smtClean="0"/>
              <a:t>Q = πr2 K [1 + 4/πrα] (Wooding 1968)</a:t>
            </a:r>
            <a:br>
              <a:rPr lang="nl-NL" altLang="nl-NL" smtClean="0"/>
            </a:br>
            <a:r>
              <a:rPr lang="nl-NL" altLang="nl-NL" smtClean="0"/>
              <a:t>Q = flow of water which infiltrates</a:t>
            </a:r>
            <a:br>
              <a:rPr lang="nl-NL" altLang="nl-NL" smtClean="0"/>
            </a:br>
            <a:r>
              <a:rPr lang="nl-NL" altLang="nl-NL" smtClean="0"/>
              <a:t>K = hydraulic conductivity</a:t>
            </a:r>
            <a:br>
              <a:rPr lang="nl-NL" altLang="nl-NL" smtClean="0"/>
            </a:br>
            <a:r>
              <a:rPr lang="nl-NL" altLang="nl-NL" smtClean="0"/>
              <a:t>r = radius circle shaped infiltration</a:t>
            </a:r>
            <a:br>
              <a:rPr lang="nl-NL" altLang="nl-NL" smtClean="0"/>
            </a:br>
            <a:r>
              <a:rPr lang="nl-NL" altLang="nl-NL" smtClean="0"/>
              <a:t>α = </a:t>
            </a:r>
            <a:r>
              <a:rPr lang="nl-NL" altLang="nl-NL" u="sng" smtClean="0"/>
              <a:t>ln [Q (h2) / Q (h1)</a:t>
            </a:r>
            <a:r>
              <a:rPr lang="nl-NL" altLang="nl-NL" smtClean="0"/>
              <a:t/>
            </a:r>
            <a:br>
              <a:rPr lang="nl-NL" altLang="nl-NL" smtClean="0"/>
            </a:br>
            <a:r>
              <a:rPr lang="nl-NL" altLang="nl-NL" smtClean="0"/>
              <a:t>               h2 - h1</a:t>
            </a:r>
            <a:endParaRPr lang="nl-NL" altLang="nl-NL" sz="1200" baseline="-250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758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1875AB-AD05-4766-964F-AEEEC2337F6D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nl-NL" altLang="nl-NL" sz="1400"/>
          </a:p>
        </p:txBody>
      </p:sp>
      <p:sp>
        <p:nvSpPr>
          <p:cNvPr id="4505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Tensio-infiltro meter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l-NL" altLang="nl-NL" sz="2400"/>
              <a:t>The unsaturated hydraulic permeability varies with the pressure height (h)</a:t>
            </a:r>
            <a:br>
              <a:rPr lang="nl-NL" altLang="nl-NL" sz="2400"/>
            </a:br>
            <a:r>
              <a:rPr lang="nl-NL" altLang="nl-NL" sz="2400"/>
              <a:t/>
            </a:r>
            <a:br>
              <a:rPr lang="nl-NL" altLang="nl-NL" sz="2400"/>
            </a:br>
            <a:r>
              <a:rPr lang="nl-NL" altLang="nl-NL" sz="2400"/>
              <a:t>Gardner (1958)</a:t>
            </a:r>
            <a:br>
              <a:rPr lang="nl-NL" altLang="nl-NL" sz="2400"/>
            </a:br>
            <a:r>
              <a:rPr lang="nl-NL" altLang="nl-NL" sz="2400"/>
              <a:t>K (h) = exp Ksat (αh) for h ≤ 0</a:t>
            </a:r>
            <a:br>
              <a:rPr lang="nl-NL" altLang="nl-NL" sz="2400"/>
            </a:br>
            <a:r>
              <a:rPr lang="nl-NL" altLang="nl-NL" sz="2400"/>
              <a:t/>
            </a:r>
            <a:br>
              <a:rPr lang="nl-NL" altLang="nl-NL" sz="2400"/>
            </a:br>
            <a:r>
              <a:rPr lang="nl-NL" altLang="nl-NL" sz="2400"/>
              <a:t>Combined gives:</a:t>
            </a:r>
            <a:br>
              <a:rPr lang="nl-NL" altLang="nl-NL" sz="2400"/>
            </a:br>
            <a:r>
              <a:rPr lang="nl-NL" altLang="nl-NL" sz="2400"/>
              <a:t>Q (h1) = πr2 Ksat exp (αh1) [1 + 4/πrα]</a:t>
            </a:r>
            <a:br>
              <a:rPr lang="nl-NL" altLang="nl-NL" sz="2400"/>
            </a:br>
            <a:r>
              <a:rPr lang="nl-NL" altLang="nl-NL" sz="2400"/>
              <a:t>Q (h2) = πr2 Ksat exp (αh2) [1 + 4/πrα]</a:t>
            </a:r>
            <a:br>
              <a:rPr lang="nl-NL" altLang="nl-NL" sz="2400"/>
            </a:br>
            <a:r>
              <a:rPr lang="nl-NL" altLang="nl-NL" sz="2400"/>
              <a:t/>
            </a:r>
            <a:br>
              <a:rPr lang="nl-NL" altLang="nl-NL" sz="2400"/>
            </a:br>
            <a:r>
              <a:rPr lang="nl-NL" altLang="nl-NL" sz="2400"/>
              <a:t>This two parts give : α = </a:t>
            </a:r>
            <a:r>
              <a:rPr lang="nl-NL" altLang="nl-NL" sz="2400" u="sng"/>
              <a:t>ln [Q (h2) / Q (h1)</a:t>
            </a:r>
            <a:br>
              <a:rPr lang="nl-NL" altLang="nl-NL" sz="2400" u="sng"/>
            </a:br>
            <a:r>
              <a:rPr lang="nl-NL" altLang="nl-NL" sz="2400"/>
              <a:t>                                               h2 - h1</a:t>
            </a:r>
            <a:endParaRPr lang="el-GR" altLang="nl-NL" sz="2400"/>
          </a:p>
        </p:txBody>
      </p:sp>
    </p:spTree>
    <p:extLst>
      <p:ext uri="{BB962C8B-B14F-4D97-AF65-F5344CB8AC3E}">
        <p14:creationId xmlns:p14="http://schemas.microsoft.com/office/powerpoint/2010/main" val="304763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23BF29-2FFC-40AF-8AB3-829602E558A0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nl-NL" altLang="nl-NL" sz="1400"/>
          </a:p>
        </p:txBody>
      </p:sp>
      <p:sp>
        <p:nvSpPr>
          <p:cNvPr id="4608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Hooghoudt  method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 smtClean="0"/>
          </a:p>
        </p:txBody>
      </p:sp>
      <p:pic>
        <p:nvPicPr>
          <p:cNvPr id="460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51" y="2136564"/>
            <a:ext cx="5949949" cy="393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62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F1396A-CAAB-47F8-ADA3-253B1364B5E5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nl-NL" altLang="nl-NL" sz="1400"/>
          </a:p>
        </p:txBody>
      </p:sp>
      <p:sp>
        <p:nvSpPr>
          <p:cNvPr id="4710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Hooghoudt method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8458200" cy="4495800"/>
          </a:xfrm>
        </p:spPr>
        <p:txBody>
          <a:bodyPr/>
          <a:lstStyle/>
          <a:p>
            <a:pPr marL="0" indent="0">
              <a:buNone/>
              <a:defRPr/>
            </a:pPr>
            <a:endParaRPr lang="nl-NL" altLang="nl-NL" dirty="0" smtClean="0"/>
          </a:p>
          <a:p>
            <a:pPr marL="0" indent="0">
              <a:buNone/>
              <a:defRPr/>
            </a:pPr>
            <a:r>
              <a:rPr lang="nl-NL" altLang="nl-NL" dirty="0" smtClean="0"/>
              <a:t>Hooghoudt </a:t>
            </a:r>
            <a:r>
              <a:rPr lang="nl-NL" altLang="nl-NL" dirty="0" err="1"/>
              <a:t>method</a:t>
            </a:r>
            <a:r>
              <a:rPr lang="nl-NL" altLang="nl-NL" dirty="0"/>
              <a:t>:</a:t>
            </a:r>
          </a:p>
          <a:p>
            <a:pPr>
              <a:defRPr/>
            </a:pPr>
            <a:endParaRPr lang="nl-NL" altLang="nl-NL" dirty="0"/>
          </a:p>
          <a:p>
            <a:pPr>
              <a:defRPr/>
            </a:pPr>
            <a:r>
              <a:rPr lang="nl-NL" altLang="nl-NL" dirty="0" err="1"/>
              <a:t>Intended</a:t>
            </a:r>
            <a:r>
              <a:rPr lang="nl-NL" altLang="nl-NL" dirty="0"/>
              <a:t> </a:t>
            </a:r>
            <a:r>
              <a:rPr lang="nl-NL" altLang="nl-NL" dirty="0" err="1"/>
              <a:t>to</a:t>
            </a:r>
            <a:r>
              <a:rPr lang="nl-NL" altLang="nl-NL" dirty="0"/>
              <a:t> </a:t>
            </a:r>
            <a:r>
              <a:rPr lang="nl-NL" altLang="nl-NL" dirty="0" err="1"/>
              <a:t>determine</a:t>
            </a:r>
            <a:r>
              <a:rPr lang="nl-NL" altLang="nl-NL" dirty="0"/>
              <a:t> </a:t>
            </a:r>
            <a:r>
              <a:rPr lang="nl-NL" altLang="nl-NL" dirty="0" err="1"/>
              <a:t>the</a:t>
            </a:r>
            <a:r>
              <a:rPr lang="nl-NL" altLang="nl-NL" dirty="0"/>
              <a:t> water </a:t>
            </a:r>
            <a:r>
              <a:rPr lang="nl-NL" altLang="nl-NL" dirty="0" err="1" smtClean="0"/>
              <a:t>permeability</a:t>
            </a:r>
            <a:r>
              <a:rPr lang="nl-NL" altLang="nl-NL" dirty="0" smtClean="0"/>
              <a:t> of maximum </a:t>
            </a:r>
            <a:r>
              <a:rPr lang="nl-NL" altLang="nl-NL" dirty="0"/>
              <a:t>TWO </a:t>
            </a:r>
            <a:r>
              <a:rPr lang="nl-NL" altLang="nl-NL" dirty="0" err="1" smtClean="0"/>
              <a:t>groundwater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aquifers</a:t>
            </a:r>
            <a:endParaRPr lang="nl-NL" altLang="nl-NL" dirty="0"/>
          </a:p>
          <a:p>
            <a:pPr>
              <a:defRPr/>
            </a:pPr>
            <a:r>
              <a:rPr lang="nl-NL" altLang="nl-NL" dirty="0" err="1"/>
              <a:t>Intended</a:t>
            </a:r>
            <a:r>
              <a:rPr lang="nl-NL" altLang="nl-NL" dirty="0"/>
              <a:t> </a:t>
            </a:r>
            <a:r>
              <a:rPr lang="nl-NL" altLang="nl-NL" dirty="0" err="1"/>
              <a:t>to</a:t>
            </a:r>
            <a:r>
              <a:rPr lang="nl-NL" altLang="nl-NL" dirty="0"/>
              <a:t> a </a:t>
            </a:r>
            <a:r>
              <a:rPr lang="nl-NL" altLang="nl-NL" dirty="0" err="1"/>
              <a:t>depth</a:t>
            </a:r>
            <a:r>
              <a:rPr lang="nl-NL" altLang="nl-NL" dirty="0"/>
              <a:t> of 2 meters</a:t>
            </a:r>
          </a:p>
          <a:p>
            <a:pPr>
              <a:defRPr/>
            </a:pPr>
            <a:r>
              <a:rPr lang="nl-NL" altLang="nl-NL" dirty="0"/>
              <a:t>Method takes </a:t>
            </a:r>
            <a:r>
              <a:rPr lang="nl-NL" altLang="nl-NL" dirty="0" err="1"/>
              <a:t>into</a:t>
            </a:r>
            <a:r>
              <a:rPr lang="nl-NL" altLang="nl-NL" dirty="0"/>
              <a:t> account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influence</a:t>
            </a:r>
            <a:r>
              <a:rPr lang="nl-NL" altLang="nl-NL" dirty="0"/>
              <a:t> of </a:t>
            </a:r>
            <a:r>
              <a:rPr lang="nl-NL" altLang="nl-NL" dirty="0" err="1"/>
              <a:t>any</a:t>
            </a:r>
            <a:r>
              <a:rPr lang="nl-NL" altLang="nl-NL" dirty="0"/>
              <a:t> </a:t>
            </a:r>
            <a:r>
              <a:rPr lang="nl-NL" altLang="nl-NL" dirty="0" err="1"/>
              <a:t>impermeable</a:t>
            </a:r>
            <a:r>
              <a:rPr lang="nl-NL" altLang="nl-NL" dirty="0"/>
              <a:t> </a:t>
            </a:r>
            <a:r>
              <a:rPr lang="nl-NL" altLang="nl-NL" dirty="0" err="1"/>
              <a:t>layer</a:t>
            </a:r>
            <a:r>
              <a:rPr lang="nl-NL" altLang="nl-NL" dirty="0"/>
              <a:t> UNDER </a:t>
            </a:r>
            <a:r>
              <a:rPr lang="nl-NL" altLang="nl-NL" dirty="0" err="1"/>
              <a:t>the</a:t>
            </a:r>
            <a:r>
              <a:rPr lang="nl-NL" altLang="nl-NL" dirty="0"/>
              <a:t> </a:t>
            </a:r>
            <a:r>
              <a:rPr lang="nl-NL" altLang="nl-NL" dirty="0" err="1"/>
              <a:t>aquifer</a:t>
            </a:r>
            <a:r>
              <a:rPr lang="nl-NL" altLang="nl-NL" dirty="0"/>
              <a:t> </a:t>
            </a:r>
            <a:br>
              <a:rPr lang="nl-NL" altLang="nl-NL" dirty="0"/>
            </a:br>
            <a:r>
              <a:rPr lang="nl-NL" altLang="nl-NL" dirty="0"/>
              <a:t/>
            </a:r>
            <a:br>
              <a:rPr lang="nl-NL" altLang="nl-NL" dirty="0"/>
            </a:br>
            <a:r>
              <a:rPr lang="nl-NL" altLang="nl-NL" dirty="0"/>
              <a:t/>
            </a:r>
            <a:br>
              <a:rPr lang="nl-NL" altLang="nl-NL" dirty="0"/>
            </a:br>
            <a:endParaRPr lang="nl-NL" altLang="nl-NL" sz="1200" dirty="0"/>
          </a:p>
        </p:txBody>
      </p:sp>
    </p:spTree>
    <p:extLst>
      <p:ext uri="{BB962C8B-B14F-4D97-AF65-F5344CB8AC3E}">
        <p14:creationId xmlns:p14="http://schemas.microsoft.com/office/powerpoint/2010/main" val="361349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82642A-6831-4CBC-8CA7-69D8A0252B2B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nl-NL" altLang="nl-NL" sz="1400"/>
          </a:p>
        </p:txBody>
      </p:sp>
      <p:sp>
        <p:nvSpPr>
          <p:cNvPr id="4813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Hooghoudt borehole method</a:t>
            </a:r>
          </a:p>
        </p:txBody>
      </p:sp>
      <p:pic>
        <p:nvPicPr>
          <p:cNvPr id="48133" name="Picture 4" descr="DSC021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96" r="4762" b="7327"/>
          <a:stretch>
            <a:fillRect/>
          </a:stretch>
        </p:blipFill>
        <p:spPr bwMode="auto">
          <a:xfrm>
            <a:off x="7239000" y="4343401"/>
            <a:ext cx="29718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5" descr="DSC023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5" r="16898" b="443"/>
          <a:stretch>
            <a:fillRect/>
          </a:stretch>
        </p:blipFill>
        <p:spPr bwMode="auto">
          <a:xfrm>
            <a:off x="5562601" y="4343400"/>
            <a:ext cx="13874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68293" y="2016609"/>
            <a:ext cx="7588616" cy="2326791"/>
          </a:xfrm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Borehole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 8cm </a:t>
            </a:r>
          </a:p>
          <a:p>
            <a:pPr>
              <a:spcBef>
                <a:spcPct val="0"/>
              </a:spcBef>
              <a:defRPr/>
            </a:pP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At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least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20 cm minus ACTUAL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groundwater</a:t>
            </a:r>
            <a:endParaRPr lang="nl-NL" altLang="nl-NL" dirty="0">
              <a:solidFill>
                <a:schemeClr val="tx1"/>
              </a:solidFill>
              <a:latin typeface="Arial Unicode MS" panose="020B0604020202020204" pitchFamily="34" charset="-128"/>
            </a:endParaRPr>
          </a:p>
          <a:p>
            <a:pPr>
              <a:spcBef>
                <a:spcPct val="0"/>
              </a:spcBef>
              <a:defRPr/>
            </a:pP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Make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borehole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preferably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one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or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several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days</a:t>
            </a:r>
            <a:endParaRPr lang="nl-NL" altLang="nl-NL" dirty="0">
              <a:solidFill>
                <a:schemeClr val="tx1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  in advance.</a:t>
            </a:r>
          </a:p>
          <a:p>
            <a:pPr>
              <a:spcBef>
                <a:spcPct val="0"/>
              </a:spcBef>
              <a:defRPr/>
            </a:pP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If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necessary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(wet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sand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)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stabilize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borehole</a:t>
            </a: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nl-NL" altLang="nl-NL" dirty="0" err="1">
                <a:solidFill>
                  <a:schemeClr val="tx1"/>
                </a:solidFill>
                <a:latin typeface="Arial Unicode MS" panose="020B0604020202020204" pitchFamily="34" charset="-128"/>
              </a:rPr>
              <a:t>with</a:t>
            </a:r>
            <a:endParaRPr lang="nl-NL" altLang="nl-NL" dirty="0">
              <a:solidFill>
                <a:schemeClr val="tx1"/>
              </a:solidFill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nl-NL" altLang="nl-NL" dirty="0">
                <a:solidFill>
                  <a:schemeClr val="tx1"/>
                </a:solidFill>
                <a:latin typeface="Arial Unicode MS" panose="020B0604020202020204" pitchFamily="34" charset="-128"/>
              </a:rPr>
              <a:t>    special filter tube</a:t>
            </a:r>
          </a:p>
        </p:txBody>
      </p:sp>
    </p:spTree>
    <p:extLst>
      <p:ext uri="{BB962C8B-B14F-4D97-AF65-F5344CB8AC3E}">
        <p14:creationId xmlns:p14="http://schemas.microsoft.com/office/powerpoint/2010/main" val="35745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Hooghoudt borehole method</a:t>
            </a:r>
          </a:p>
        </p:txBody>
      </p:sp>
      <p:sp>
        <p:nvSpPr>
          <p:cNvPr id="4915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5D5EA1-220D-4DDB-BE98-79B3D24BFC3D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nl-NL" altLang="nl-NL" sz="1400"/>
          </a:p>
        </p:txBody>
      </p:sp>
      <p:sp>
        <p:nvSpPr>
          <p:cNvPr id="49156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>
          <a:xfrm>
            <a:off x="2209800" y="1999758"/>
            <a:ext cx="4584588" cy="1994392"/>
          </a:xfrm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nl-NL" altLang="nl-NL" sz="2400" dirty="0" err="1">
                <a:latin typeface="Arial Unicode MS" panose="020B0604020202020204" pitchFamily="34" charset="-128"/>
              </a:rPr>
              <a:t>Determine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than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the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value</a:t>
            </a:r>
            <a:r>
              <a:rPr lang="nl-NL" altLang="nl-NL" sz="2400" dirty="0">
                <a:latin typeface="Arial Unicode MS" panose="020B0604020202020204" pitchFamily="34" charset="-128"/>
              </a:rPr>
              <a:t> of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z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</a:p>
          <a:p>
            <a:pPr>
              <a:spcBef>
                <a:spcPct val="0"/>
              </a:spcBef>
              <a:defRPr/>
            </a:pPr>
            <a:endParaRPr lang="nl-NL" altLang="nl-NL" sz="2400" dirty="0">
              <a:latin typeface="Arial Unicode MS" panose="020B0604020202020204" pitchFamily="34" charset="-128"/>
            </a:endParaRPr>
          </a:p>
          <a:p>
            <a:pPr>
              <a:spcBef>
                <a:spcPct val="0"/>
              </a:spcBef>
              <a:defRPr/>
            </a:pPr>
            <a:r>
              <a:rPr lang="nl-NL" altLang="nl-NL" sz="2400" dirty="0" err="1">
                <a:latin typeface="Arial Unicode MS" panose="020B0604020202020204" pitchFamily="34" charset="-128"/>
              </a:rPr>
              <a:t>Calculate</a:t>
            </a:r>
            <a:r>
              <a:rPr lang="nl-NL" altLang="nl-NL" sz="2400" dirty="0">
                <a:latin typeface="Arial Unicode MS" panose="020B0604020202020204" pitchFamily="34" charset="-128"/>
              </a:rPr>
              <a:t> S, S =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distance</a:t>
            </a:r>
            <a:r>
              <a:rPr lang="nl-NL" altLang="nl-NL" sz="2400" dirty="0">
                <a:latin typeface="Arial Unicode MS" panose="020B0604020202020204" pitchFamily="34" charset="-128"/>
              </a:rPr>
              <a:t> in cm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nl-NL" altLang="nl-NL" sz="2400" dirty="0">
                <a:latin typeface="Arial Unicode MS" panose="020B0604020202020204" pitchFamily="34" charset="-128"/>
              </a:rPr>
              <a:t>   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between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the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bottom</a:t>
            </a:r>
            <a:r>
              <a:rPr lang="nl-NL" altLang="nl-NL" sz="2400" dirty="0">
                <a:latin typeface="Arial Unicode MS" panose="020B0604020202020204" pitchFamily="34" charset="-128"/>
              </a:rPr>
              <a:t> hole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and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nl-NL" altLang="nl-NL" sz="2400" dirty="0">
                <a:latin typeface="Arial Unicode MS" panose="020B0604020202020204" pitchFamily="34" charset="-128"/>
              </a:rPr>
              <a:t>   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previously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discovered</a:t>
            </a:r>
            <a:endParaRPr lang="nl-NL" altLang="nl-NL" sz="2400" dirty="0">
              <a:latin typeface="Arial Unicode MS" panose="020B0604020202020204" pitchFamily="34" charset="-128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nl-NL" altLang="nl-NL" sz="2400" dirty="0">
                <a:latin typeface="Arial Unicode MS" panose="020B0604020202020204" pitchFamily="34" charset="-128"/>
              </a:rPr>
              <a:t>   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impermeable</a:t>
            </a:r>
            <a:r>
              <a:rPr lang="nl-NL" altLang="nl-NL" sz="2400" dirty="0">
                <a:latin typeface="Arial Unicode MS" panose="020B0604020202020204" pitchFamily="34" charset="-128"/>
              </a:rPr>
              <a:t> </a:t>
            </a:r>
            <a:r>
              <a:rPr lang="nl-NL" altLang="nl-NL" sz="2400" dirty="0" err="1">
                <a:latin typeface="Arial Unicode MS" panose="020B0604020202020204" pitchFamily="34" charset="-128"/>
              </a:rPr>
              <a:t>layer</a:t>
            </a:r>
            <a:endParaRPr lang="nl-NL" altLang="nl-NL" sz="2400" dirty="0"/>
          </a:p>
        </p:txBody>
      </p:sp>
      <p:pic>
        <p:nvPicPr>
          <p:cNvPr id="49158" name="Picture 4" descr="无标题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" r="9909" b="3917"/>
          <a:stretch>
            <a:fillRect/>
          </a:stretch>
        </p:blipFill>
        <p:spPr bwMode="auto">
          <a:xfrm>
            <a:off x="7215189" y="1077913"/>
            <a:ext cx="34639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5" descr="DSC021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8228" r="26889" b="33986"/>
          <a:stretch>
            <a:fillRect/>
          </a:stretch>
        </p:blipFill>
        <p:spPr bwMode="auto">
          <a:xfrm>
            <a:off x="1684339" y="4343400"/>
            <a:ext cx="16033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6" descr="DSC022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4378325"/>
            <a:ext cx="12255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7" descr="DSC0229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43400"/>
            <a:ext cx="12255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3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B938FE-3CB5-4F9B-BF15-6E848D6D0514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nl-NL" altLang="nl-NL" sz="1400"/>
          </a:p>
        </p:txBody>
      </p:sp>
      <p:sp>
        <p:nvSpPr>
          <p:cNvPr id="5017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altLang="nl-NL" smtClean="0"/>
              <a:t>Hooghoudt borehole method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7694" y="2220913"/>
            <a:ext cx="4648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l-NL" dirty="0" smtClean="0"/>
              <a:t>Remove 20-50 cm water from borehole ; usually with a pulse </a:t>
            </a:r>
          </a:p>
          <a:p>
            <a:pPr>
              <a:lnSpc>
                <a:spcPct val="90000"/>
              </a:lnSpc>
            </a:pPr>
            <a:r>
              <a:rPr lang="en-US" altLang="nl-NL" dirty="0" smtClean="0"/>
              <a:t>Slide quickly floater down and place tape holder on surface or filter tube</a:t>
            </a:r>
            <a:endParaRPr lang="nl-NL" altLang="nl-NL" dirty="0" smtClean="0"/>
          </a:p>
        </p:txBody>
      </p:sp>
      <p:pic>
        <p:nvPicPr>
          <p:cNvPr id="50182" name="Picture 4" descr="DSC021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6" y="762000"/>
            <a:ext cx="18764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Line 5"/>
          <p:cNvSpPr>
            <a:spLocks noChangeShapeType="1"/>
          </p:cNvSpPr>
          <p:nvPr/>
        </p:nvSpPr>
        <p:spPr bwMode="auto">
          <a:xfrm>
            <a:off x="9601200" y="2514600"/>
            <a:ext cx="342900" cy="3429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0184" name="Line 6"/>
          <p:cNvSpPr>
            <a:spLocks noChangeShapeType="1"/>
          </p:cNvSpPr>
          <p:nvPr/>
        </p:nvSpPr>
        <p:spPr bwMode="auto">
          <a:xfrm flipH="1">
            <a:off x="9677400" y="2514600"/>
            <a:ext cx="342900" cy="3429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pic>
        <p:nvPicPr>
          <p:cNvPr id="50185" name="Picture 7" descr="DSC021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/>
          <a:stretch>
            <a:fillRect/>
          </a:stretch>
        </p:blipFill>
        <p:spPr bwMode="auto">
          <a:xfrm>
            <a:off x="7543800" y="3652838"/>
            <a:ext cx="3124200" cy="24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8" descr="DSC021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762000"/>
            <a:ext cx="18335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8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52AE58-0EF6-416D-9AC6-10CA5D986C69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nl-NL" altLang="nl-NL" sz="1400"/>
          </a:p>
        </p:txBody>
      </p:sp>
      <p:sp>
        <p:nvSpPr>
          <p:cNvPr id="5120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altLang="nl-NL" smtClean="0"/>
              <a:t>Hooghoudt borehole method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4400" y="2132013"/>
            <a:ext cx="49530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altLang="nl-NL" dirty="0" err="1" smtClean="0"/>
              <a:t>Note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the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distance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and</a:t>
            </a:r>
            <a:r>
              <a:rPr lang="nl-NL" altLang="nl-NL" dirty="0" smtClean="0"/>
              <a:t> time</a:t>
            </a:r>
          </a:p>
          <a:p>
            <a:pPr>
              <a:lnSpc>
                <a:spcPct val="90000"/>
              </a:lnSpc>
            </a:pPr>
            <a:r>
              <a:rPr lang="en-US" altLang="nl-NL" dirty="0" smtClean="0"/>
              <a:t>Ascent rate decreases as original water level is approached</a:t>
            </a:r>
            <a:endParaRPr lang="nl-NL" altLang="nl-NL" dirty="0" smtClean="0"/>
          </a:p>
          <a:p>
            <a:pPr>
              <a:lnSpc>
                <a:spcPct val="90000"/>
              </a:lnSpc>
            </a:pPr>
            <a:r>
              <a:rPr lang="en-US" altLang="nl-NL" dirty="0" smtClean="0"/>
              <a:t>Therefore, use only the first 25 % of any increase range</a:t>
            </a:r>
            <a:endParaRPr lang="nl-NL" altLang="nl-NL" dirty="0" smtClean="0"/>
          </a:p>
          <a:p>
            <a:pPr>
              <a:lnSpc>
                <a:spcPct val="90000"/>
              </a:lnSpc>
            </a:pPr>
            <a:endParaRPr lang="nl-NL" altLang="nl-NL" dirty="0" smtClean="0"/>
          </a:p>
        </p:txBody>
      </p:sp>
      <p:pic>
        <p:nvPicPr>
          <p:cNvPr id="51206" name="Picture 4" descr="无标题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" r="9909" b="3917"/>
          <a:stretch>
            <a:fillRect/>
          </a:stretch>
        </p:blipFill>
        <p:spPr bwMode="auto">
          <a:xfrm>
            <a:off x="7204076" y="304800"/>
            <a:ext cx="34639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44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A2630E-857E-42DE-A198-654F6E9975C9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nl-NL" altLang="nl-NL" sz="1400"/>
          </a:p>
        </p:txBody>
      </p:sp>
      <p:sp>
        <p:nvSpPr>
          <p:cNvPr id="52227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Hooghoudt borehole method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0100" y="2286000"/>
            <a:ext cx="5486400" cy="4419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Calculation two methods </a:t>
            </a:r>
          </a:p>
          <a:p>
            <a:pPr>
              <a:defRPr/>
            </a:pPr>
            <a:r>
              <a:rPr lang="en-US" dirty="0"/>
              <a:t>1. Nomograms </a:t>
            </a:r>
          </a:p>
          <a:p>
            <a:pPr>
              <a:defRPr/>
            </a:pPr>
            <a:r>
              <a:rPr lang="en-US" dirty="0"/>
              <a:t>2. Formulas </a:t>
            </a:r>
            <a:endParaRPr lang="nl-NL" altLang="nl-NL" dirty="0"/>
          </a:p>
        </p:txBody>
      </p:sp>
      <p:pic>
        <p:nvPicPr>
          <p:cNvPr id="52230" name="Picture 4" descr="无标题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" r="9909" b="3917"/>
          <a:stretch>
            <a:fillRect/>
          </a:stretch>
        </p:blipFill>
        <p:spPr bwMode="auto">
          <a:xfrm>
            <a:off x="7686676" y="1143000"/>
            <a:ext cx="298132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5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A687BC-290F-4547-8637-75D8EBC182A7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nl-NL" altLang="nl-NL" sz="1400"/>
          </a:p>
        </p:txBody>
      </p:sp>
      <p:sp>
        <p:nvSpPr>
          <p:cNvPr id="53251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altLang="nl-NL" smtClean="0"/>
              <a:t>Hooghoudt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2438400" cy="4495800"/>
          </a:xfrm>
        </p:spPr>
        <p:txBody>
          <a:bodyPr/>
          <a:lstStyle/>
          <a:p>
            <a:pPr marL="0" indent="0">
              <a:buNone/>
            </a:pPr>
            <a:endParaRPr lang="nl-NL" altLang="nl-NL" sz="2400" dirty="0"/>
          </a:p>
        </p:txBody>
      </p:sp>
      <p:pic>
        <p:nvPicPr>
          <p:cNvPr id="53254" name="Picture 4" descr="graph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8" y="577850"/>
            <a:ext cx="5943600" cy="570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5" name="Line 5"/>
          <p:cNvSpPr>
            <a:spLocks noChangeShapeType="1"/>
          </p:cNvSpPr>
          <p:nvPr/>
        </p:nvSpPr>
        <p:spPr bwMode="auto">
          <a:xfrm flipH="1">
            <a:off x="5181600" y="3810000"/>
            <a:ext cx="26177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3256" name="Line 6"/>
          <p:cNvSpPr>
            <a:spLocks noChangeShapeType="1"/>
          </p:cNvSpPr>
          <p:nvPr/>
        </p:nvSpPr>
        <p:spPr bwMode="auto">
          <a:xfrm flipV="1">
            <a:off x="7843838" y="3810000"/>
            <a:ext cx="0" cy="1752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pic>
        <p:nvPicPr>
          <p:cNvPr id="53257" name="Picture 2" descr="http://latex.codecogs.com/gif.latex?\fn_cm&amp;space;q&amp;space;=&amp;space;\frac%7b8\,k_2\,d\,m_0\,+\,4\,k_1\,m_0%5e2%7d%7bl\,%5e2%7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3049587"/>
            <a:ext cx="504507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03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D15982-D0CB-4EAA-B20F-F50CCABE2A4B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nl-NL" altLang="nl-NL" sz="1400"/>
          </a:p>
        </p:txBody>
      </p:sp>
      <p:sp>
        <p:nvSpPr>
          <p:cNvPr id="54275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Reversed Hooghoudt borehole method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nl-NL" sz="2400" dirty="0"/>
              <a:t>This method can be applied to successive depths in a borehole in order to measure the permeability of the different layers ( above ground water ) . When the ground water is deep (&gt; 2 to 3 meters minus mv) the reverse </a:t>
            </a:r>
            <a:r>
              <a:rPr lang="en-US" altLang="nl-NL" sz="2400" dirty="0" err="1"/>
              <a:t>Hooghoudt</a:t>
            </a:r>
            <a:r>
              <a:rPr lang="en-US" altLang="nl-NL" sz="2400" dirty="0"/>
              <a:t> method can be applied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nl-NL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nl-NL" sz="2400" dirty="0"/>
              <a:t>Method</a:t>
            </a:r>
          </a:p>
          <a:p>
            <a:pPr>
              <a:lnSpc>
                <a:spcPct val="90000"/>
              </a:lnSpc>
            </a:pPr>
            <a:r>
              <a:rPr lang="en-US" altLang="nl-NL" sz="2400" dirty="0"/>
              <a:t> Drill hole to specified depth</a:t>
            </a:r>
          </a:p>
          <a:p>
            <a:pPr>
              <a:lnSpc>
                <a:spcPct val="90000"/>
              </a:lnSpc>
            </a:pPr>
            <a:r>
              <a:rPr lang="en-US" altLang="nl-NL" sz="2400" dirty="0"/>
              <a:t> Fill with water </a:t>
            </a:r>
          </a:p>
          <a:p>
            <a:pPr>
              <a:lnSpc>
                <a:spcPct val="90000"/>
              </a:lnSpc>
            </a:pPr>
            <a:r>
              <a:rPr lang="en-US" altLang="nl-NL" sz="2400" dirty="0"/>
              <a:t>Measuring how fast </a:t>
            </a:r>
            <a:r>
              <a:rPr lang="en-US" altLang="nl-NL" sz="2400" dirty="0" err="1"/>
              <a:t>watertable</a:t>
            </a:r>
            <a:r>
              <a:rPr lang="en-US" altLang="nl-NL" sz="2400" dirty="0"/>
              <a:t> is dropping</a:t>
            </a:r>
          </a:p>
          <a:p>
            <a:pPr>
              <a:lnSpc>
                <a:spcPct val="90000"/>
              </a:lnSpc>
            </a:pPr>
            <a:r>
              <a:rPr lang="en-US" altLang="nl-NL" sz="2400" dirty="0"/>
              <a:t>The measurements for each borehole must be repeated until the difference between the measurements is less than 10 to 15% (repeat sandy profiles , repeated 3 to 6 times , clay / loam 2 to 3 times )</a:t>
            </a:r>
            <a:endParaRPr lang="nl-NL" altLang="nl-NL" sz="2400" dirty="0"/>
          </a:p>
        </p:txBody>
      </p:sp>
    </p:spTree>
    <p:extLst>
      <p:ext uri="{BB962C8B-B14F-4D97-AF65-F5344CB8AC3E}">
        <p14:creationId xmlns:p14="http://schemas.microsoft.com/office/powerpoint/2010/main" val="23849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E3C2F9-CF42-44DD-88CB-1FF851EEEEBF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nl-NL" altLang="nl-NL" sz="1400"/>
          </a:p>
        </p:txBody>
      </p:sp>
      <p:sp>
        <p:nvSpPr>
          <p:cNvPr id="5529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mtClean="0"/>
              <a:t>Reversed Hooghoudt borehole method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2481263"/>
            <a:ext cx="10801350" cy="41465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nl-NL" altLang="nl-NL" sz="2400" dirty="0"/>
              <a:t>K = 1,15 * </a:t>
            </a:r>
            <a:r>
              <a:rPr lang="nl-NL" altLang="nl-NL" sz="2400" dirty="0" err="1"/>
              <a:t>r</a:t>
            </a:r>
            <a:r>
              <a:rPr lang="nl-NL" altLang="nl-NL" sz="2400" baseline="-25000" dirty="0" err="1"/>
              <a:t>w</a:t>
            </a:r>
            <a:r>
              <a:rPr lang="nl-NL" altLang="nl-NL" sz="2400" baseline="-25000" dirty="0"/>
              <a:t> </a:t>
            </a:r>
            <a:r>
              <a:rPr lang="nl-NL" altLang="nl-NL" sz="2400" dirty="0"/>
              <a:t>* tan</a:t>
            </a:r>
            <a:r>
              <a:rPr lang="el-GR" altLang="nl-NL" sz="2400" dirty="0">
                <a:cs typeface="Arial" panose="020B0604020202020204" pitchFamily="34" charset="0"/>
              </a:rPr>
              <a:t>α</a:t>
            </a:r>
            <a:endParaRPr lang="nl-NL" altLang="nl-NL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nl-NL" altLang="nl-NL" sz="2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nl-NL" altLang="nl-NL" sz="2400" dirty="0"/>
              <a:t>tan</a:t>
            </a:r>
            <a:r>
              <a:rPr lang="el-GR" altLang="nl-NL" sz="2400" dirty="0">
                <a:cs typeface="Arial" panose="020B0604020202020204" pitchFamily="34" charset="0"/>
              </a:rPr>
              <a:t>α</a:t>
            </a:r>
            <a:r>
              <a:rPr lang="nl-NL" altLang="nl-NL" sz="2400" dirty="0">
                <a:cs typeface="Arial" panose="020B0604020202020204" pitchFamily="34" charset="0"/>
              </a:rPr>
              <a:t> = </a:t>
            </a:r>
            <a:r>
              <a:rPr lang="nl-NL" altLang="nl-NL" sz="2400" u="sng" dirty="0">
                <a:cs typeface="Arial" panose="020B0604020202020204" pitchFamily="34" charset="0"/>
              </a:rPr>
              <a:t>log(h(0) + </a:t>
            </a:r>
            <a:r>
              <a:rPr lang="nl-NL" altLang="nl-NL" sz="2400" u="sng" dirty="0" err="1"/>
              <a:t>r</a:t>
            </a:r>
            <a:r>
              <a:rPr lang="nl-NL" altLang="nl-NL" sz="2400" u="sng" baseline="-25000" dirty="0" err="1"/>
              <a:t>w</a:t>
            </a:r>
            <a:r>
              <a:rPr lang="nl-NL" altLang="nl-NL" sz="2400" u="sng" dirty="0"/>
              <a:t>/2) – log(h(t) + </a:t>
            </a:r>
            <a:r>
              <a:rPr lang="nl-NL" altLang="nl-NL" sz="2400" u="sng" dirty="0" err="1"/>
              <a:t>r</a:t>
            </a:r>
            <a:r>
              <a:rPr lang="nl-NL" altLang="nl-NL" sz="2400" u="sng" baseline="-25000" dirty="0" err="1"/>
              <a:t>w</a:t>
            </a:r>
            <a:r>
              <a:rPr lang="nl-NL" altLang="nl-NL" sz="2400" u="sng" dirty="0"/>
              <a:t>/2)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nl-NL" altLang="nl-NL" sz="2400" baseline="-25000" dirty="0"/>
              <a:t>				</a:t>
            </a:r>
            <a:r>
              <a:rPr lang="nl-NL" altLang="nl-NL" sz="24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625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9E77D0-8434-4480-A15B-6BF9F55D0E0B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nl-NL" altLang="nl-NL" sz="1400"/>
          </a:p>
        </p:txBody>
      </p:sp>
      <p:sp>
        <p:nvSpPr>
          <p:cNvPr id="56323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56324" name="Line 2"/>
          <p:cNvSpPr>
            <a:spLocks noChangeShapeType="1"/>
          </p:cNvSpPr>
          <p:nvPr/>
        </p:nvSpPr>
        <p:spPr bwMode="auto">
          <a:xfrm>
            <a:off x="2711450" y="2205038"/>
            <a:ext cx="23050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25" name="Line 3"/>
          <p:cNvSpPr>
            <a:spLocks noChangeShapeType="1"/>
          </p:cNvSpPr>
          <p:nvPr/>
        </p:nvSpPr>
        <p:spPr bwMode="auto">
          <a:xfrm>
            <a:off x="5016500" y="2205038"/>
            <a:ext cx="0" cy="2303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26" name="Line 4"/>
          <p:cNvSpPr>
            <a:spLocks noChangeShapeType="1"/>
          </p:cNvSpPr>
          <p:nvPr/>
        </p:nvSpPr>
        <p:spPr bwMode="auto">
          <a:xfrm>
            <a:off x="5016500" y="4508500"/>
            <a:ext cx="863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27" name="Line 5"/>
          <p:cNvSpPr>
            <a:spLocks noChangeShapeType="1"/>
          </p:cNvSpPr>
          <p:nvPr/>
        </p:nvSpPr>
        <p:spPr bwMode="auto">
          <a:xfrm flipV="1">
            <a:off x="5880100" y="2205038"/>
            <a:ext cx="0" cy="2303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28" name="Line 6"/>
          <p:cNvSpPr>
            <a:spLocks noChangeShapeType="1"/>
          </p:cNvSpPr>
          <p:nvPr/>
        </p:nvSpPr>
        <p:spPr bwMode="auto">
          <a:xfrm>
            <a:off x="5880101" y="2205038"/>
            <a:ext cx="22320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29" name="Line 7"/>
          <p:cNvSpPr>
            <a:spLocks noChangeShapeType="1"/>
          </p:cNvSpPr>
          <p:nvPr/>
        </p:nvSpPr>
        <p:spPr bwMode="auto">
          <a:xfrm>
            <a:off x="5232400" y="2205039"/>
            <a:ext cx="0" cy="1368425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0" name="Line 8"/>
          <p:cNvSpPr>
            <a:spLocks noChangeShapeType="1"/>
          </p:cNvSpPr>
          <p:nvPr/>
        </p:nvSpPr>
        <p:spPr bwMode="auto">
          <a:xfrm>
            <a:off x="5664200" y="2205039"/>
            <a:ext cx="0" cy="1368425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1" name="Line 9"/>
          <p:cNvSpPr>
            <a:spLocks noChangeShapeType="1"/>
          </p:cNvSpPr>
          <p:nvPr/>
        </p:nvSpPr>
        <p:spPr bwMode="auto">
          <a:xfrm>
            <a:off x="5232400" y="3573464"/>
            <a:ext cx="0" cy="935037"/>
          </a:xfrm>
          <a:prstGeom prst="line">
            <a:avLst/>
          </a:prstGeom>
          <a:noFill/>
          <a:ln w="25400">
            <a:solidFill>
              <a:srgbClr val="FF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2" name="Line 10"/>
          <p:cNvSpPr>
            <a:spLocks noChangeShapeType="1"/>
          </p:cNvSpPr>
          <p:nvPr/>
        </p:nvSpPr>
        <p:spPr bwMode="auto">
          <a:xfrm>
            <a:off x="5664200" y="3573464"/>
            <a:ext cx="0" cy="935037"/>
          </a:xfrm>
          <a:prstGeom prst="line">
            <a:avLst/>
          </a:prstGeom>
          <a:noFill/>
          <a:ln w="25400">
            <a:solidFill>
              <a:srgbClr val="FF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3" name="Line 11"/>
          <p:cNvSpPr>
            <a:spLocks noChangeShapeType="1"/>
          </p:cNvSpPr>
          <p:nvPr/>
        </p:nvSpPr>
        <p:spPr bwMode="auto">
          <a:xfrm>
            <a:off x="5016500" y="3429000"/>
            <a:ext cx="8636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4" name="Line 12"/>
          <p:cNvSpPr>
            <a:spLocks noChangeShapeType="1"/>
          </p:cNvSpPr>
          <p:nvPr/>
        </p:nvSpPr>
        <p:spPr bwMode="auto">
          <a:xfrm>
            <a:off x="5016500" y="2852738"/>
            <a:ext cx="86360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5" name="Line 13"/>
          <p:cNvSpPr>
            <a:spLocks noChangeShapeType="1"/>
          </p:cNvSpPr>
          <p:nvPr/>
        </p:nvSpPr>
        <p:spPr bwMode="auto">
          <a:xfrm>
            <a:off x="2711451" y="5013325"/>
            <a:ext cx="5400675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6" name="Line 14"/>
          <p:cNvSpPr>
            <a:spLocks noChangeShapeType="1"/>
          </p:cNvSpPr>
          <p:nvPr/>
        </p:nvSpPr>
        <p:spPr bwMode="auto">
          <a:xfrm flipV="1">
            <a:off x="6167438" y="2205038"/>
            <a:ext cx="0" cy="6477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7" name="Text Box 15"/>
          <p:cNvSpPr txBox="1">
            <a:spLocks noChangeArrowheads="1"/>
          </p:cNvSpPr>
          <p:nvPr/>
        </p:nvSpPr>
        <p:spPr bwMode="auto">
          <a:xfrm>
            <a:off x="6096001" y="2349500"/>
            <a:ext cx="1439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h(0)</a:t>
            </a:r>
          </a:p>
        </p:txBody>
      </p:sp>
      <p:sp>
        <p:nvSpPr>
          <p:cNvPr id="56338" name="Line 16"/>
          <p:cNvSpPr>
            <a:spLocks noChangeShapeType="1"/>
          </p:cNvSpPr>
          <p:nvPr/>
        </p:nvSpPr>
        <p:spPr bwMode="auto">
          <a:xfrm>
            <a:off x="7104063" y="2205038"/>
            <a:ext cx="0" cy="1223962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39" name="Text Box 17"/>
          <p:cNvSpPr txBox="1">
            <a:spLocks noChangeArrowheads="1"/>
          </p:cNvSpPr>
          <p:nvPr/>
        </p:nvSpPr>
        <p:spPr bwMode="auto">
          <a:xfrm>
            <a:off x="7032626" y="2565400"/>
            <a:ext cx="136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h(t)</a:t>
            </a:r>
          </a:p>
        </p:txBody>
      </p:sp>
      <p:sp>
        <p:nvSpPr>
          <p:cNvPr id="56340" name="Line 18"/>
          <p:cNvSpPr>
            <a:spLocks noChangeShapeType="1"/>
          </p:cNvSpPr>
          <p:nvPr/>
        </p:nvSpPr>
        <p:spPr bwMode="auto">
          <a:xfrm>
            <a:off x="5016500" y="1844675"/>
            <a:ext cx="8636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41" name="Text Box 19"/>
          <p:cNvSpPr txBox="1">
            <a:spLocks noChangeArrowheads="1"/>
          </p:cNvSpPr>
          <p:nvPr/>
        </p:nvSpPr>
        <p:spPr bwMode="auto">
          <a:xfrm>
            <a:off x="5232401" y="1484313"/>
            <a:ext cx="936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2r</a:t>
            </a:r>
            <a:r>
              <a:rPr lang="nl-NL" altLang="nl-NL" sz="1600" baseline="-25000">
                <a:solidFill>
                  <a:schemeClr val="tx1"/>
                </a:solidFill>
              </a:rPr>
              <a:t>w</a:t>
            </a:r>
            <a:endParaRPr lang="nl-NL" altLang="nl-NL" sz="1600">
              <a:solidFill>
                <a:schemeClr val="tx1"/>
              </a:solidFill>
            </a:endParaRPr>
          </a:p>
        </p:txBody>
      </p:sp>
      <p:sp>
        <p:nvSpPr>
          <p:cNvPr id="56342" name="Text Box 20"/>
          <p:cNvSpPr txBox="1">
            <a:spLocks noChangeArrowheads="1"/>
          </p:cNvSpPr>
          <p:nvPr/>
        </p:nvSpPr>
        <p:spPr bwMode="auto">
          <a:xfrm>
            <a:off x="6024563" y="4652963"/>
            <a:ext cx="3600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groundwater</a:t>
            </a:r>
          </a:p>
        </p:txBody>
      </p:sp>
      <p:sp>
        <p:nvSpPr>
          <p:cNvPr id="56343" name="Text Box 21"/>
          <p:cNvSpPr txBox="1">
            <a:spLocks noChangeArrowheads="1"/>
          </p:cNvSpPr>
          <p:nvPr/>
        </p:nvSpPr>
        <p:spPr bwMode="auto">
          <a:xfrm>
            <a:off x="2640013" y="1916113"/>
            <a:ext cx="2089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>
                <a:solidFill>
                  <a:schemeClr val="tx1"/>
                </a:solidFill>
              </a:rPr>
              <a:t>surface</a:t>
            </a:r>
          </a:p>
        </p:txBody>
      </p:sp>
      <p:sp>
        <p:nvSpPr>
          <p:cNvPr id="56344" name="Text Box 22"/>
          <p:cNvSpPr txBox="1">
            <a:spLocks noChangeArrowheads="1"/>
          </p:cNvSpPr>
          <p:nvPr/>
        </p:nvSpPr>
        <p:spPr bwMode="auto">
          <a:xfrm>
            <a:off x="2316956" y="2981324"/>
            <a:ext cx="1655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 dirty="0">
                <a:solidFill>
                  <a:schemeClr val="tx1"/>
                </a:solidFill>
              </a:rPr>
              <a:t>Monitoring well</a:t>
            </a:r>
          </a:p>
        </p:txBody>
      </p:sp>
      <p:sp>
        <p:nvSpPr>
          <p:cNvPr id="56345" name="Text Box 23"/>
          <p:cNvSpPr txBox="1">
            <a:spLocks noChangeArrowheads="1"/>
          </p:cNvSpPr>
          <p:nvPr/>
        </p:nvSpPr>
        <p:spPr bwMode="auto">
          <a:xfrm>
            <a:off x="2820195" y="3510754"/>
            <a:ext cx="1439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1600" dirty="0" err="1">
                <a:solidFill>
                  <a:schemeClr val="tx1"/>
                </a:solidFill>
              </a:rPr>
              <a:t>borehole</a:t>
            </a:r>
            <a:endParaRPr lang="nl-NL" altLang="nl-NL" sz="1600" dirty="0">
              <a:solidFill>
                <a:schemeClr val="tx1"/>
              </a:solidFill>
            </a:endParaRPr>
          </a:p>
        </p:txBody>
      </p:sp>
      <p:sp>
        <p:nvSpPr>
          <p:cNvPr id="56346" name="Line 24"/>
          <p:cNvSpPr>
            <a:spLocks noChangeShapeType="1"/>
          </p:cNvSpPr>
          <p:nvPr/>
        </p:nvSpPr>
        <p:spPr bwMode="auto">
          <a:xfrm>
            <a:off x="3792538" y="3213100"/>
            <a:ext cx="14398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47" name="Line 25"/>
          <p:cNvSpPr>
            <a:spLocks noChangeShapeType="1"/>
          </p:cNvSpPr>
          <p:nvPr/>
        </p:nvSpPr>
        <p:spPr bwMode="auto">
          <a:xfrm>
            <a:off x="3863976" y="3716338"/>
            <a:ext cx="11525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48" name="Line 26"/>
          <p:cNvSpPr>
            <a:spLocks noChangeShapeType="1"/>
          </p:cNvSpPr>
          <p:nvPr/>
        </p:nvSpPr>
        <p:spPr bwMode="auto">
          <a:xfrm>
            <a:off x="3000376" y="5084763"/>
            <a:ext cx="792163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49" name="Line 27"/>
          <p:cNvSpPr>
            <a:spLocks noChangeShapeType="1"/>
          </p:cNvSpPr>
          <p:nvPr/>
        </p:nvSpPr>
        <p:spPr bwMode="auto">
          <a:xfrm>
            <a:off x="3216276" y="5157788"/>
            <a:ext cx="358775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6350" name="Rectangle 28"/>
          <p:cNvSpPr>
            <a:spLocks noGrp="1" noChangeArrowheads="1"/>
          </p:cNvSpPr>
          <p:nvPr>
            <p:ph type="title"/>
          </p:nvPr>
        </p:nvSpPr>
        <p:spPr>
          <a:xfrm>
            <a:off x="627857" y="1061245"/>
            <a:ext cx="10793412" cy="455612"/>
          </a:xfrm>
        </p:spPr>
        <p:txBody>
          <a:bodyPr/>
          <a:lstStyle/>
          <a:p>
            <a:r>
              <a:rPr lang="nl-NL" altLang="nl-NL" dirty="0" err="1" smtClean="0"/>
              <a:t>Reversed</a:t>
            </a:r>
            <a:r>
              <a:rPr lang="nl-NL" altLang="nl-NL" dirty="0" smtClean="0"/>
              <a:t> Hooghoudt </a:t>
            </a:r>
            <a:r>
              <a:rPr lang="nl-NL" altLang="nl-NL" dirty="0" err="1" smtClean="0"/>
              <a:t>borehole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method</a:t>
            </a: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294754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mtClean="0"/>
          </a:p>
        </p:txBody>
      </p:sp>
      <p:sp>
        <p:nvSpPr>
          <p:cNvPr id="5734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altLang="nl-NL" sz="5400" dirty="0" err="1"/>
              <a:t>Any</a:t>
            </a:r>
            <a:r>
              <a:rPr lang="nl-NL" altLang="nl-NL" sz="5400" dirty="0"/>
              <a:t> </a:t>
            </a:r>
            <a:r>
              <a:rPr lang="nl-NL" altLang="nl-NL" sz="5400" dirty="0" err="1"/>
              <a:t>questions</a:t>
            </a:r>
            <a:r>
              <a:rPr lang="nl-NL" altLang="nl-NL" sz="5400" dirty="0"/>
              <a:t>?</a:t>
            </a:r>
          </a:p>
        </p:txBody>
      </p:sp>
      <p:sp>
        <p:nvSpPr>
          <p:cNvPr id="5734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3046EA-2F02-4AA8-884D-89C2B33C35E9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nl-NL" altLang="nl-NL" sz="1400"/>
          </a:p>
        </p:txBody>
      </p:sp>
      <p:sp>
        <p:nvSpPr>
          <p:cNvPr id="5734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</p:spTree>
    <p:extLst>
      <p:ext uri="{BB962C8B-B14F-4D97-AF65-F5344CB8AC3E}">
        <p14:creationId xmlns:p14="http://schemas.microsoft.com/office/powerpoint/2010/main" val="19309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633717"/>
              </p:ext>
            </p:extLst>
          </p:nvPr>
        </p:nvGraphicFramePr>
        <p:xfrm>
          <a:off x="136478" y="1009941"/>
          <a:ext cx="6332560" cy="5226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75"/>
                <a:gridCol w="2229828"/>
                <a:gridCol w="770805"/>
                <a:gridCol w="3127952"/>
              </a:tblGrid>
              <a:tr h="415549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smtClean="0">
                          <a:effectLst/>
                        </a:rPr>
                        <a:t>Pr </a:t>
                      </a:r>
                      <a:r>
                        <a:rPr lang="nl-NL" sz="1100" u="none" strike="noStrike" dirty="0">
                          <a:effectLst/>
                        </a:rPr>
                        <a:t>gr no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Productgroup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Article no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Description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25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090104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Measuring</a:t>
                      </a:r>
                      <a:r>
                        <a:rPr lang="nl-NL" sz="1100" u="none" strike="noStrike" dirty="0">
                          <a:effectLst/>
                        </a:rPr>
                        <a:t> tape </a:t>
                      </a:r>
                      <a:r>
                        <a:rPr lang="nl-NL" sz="1100" u="none" strike="noStrike" dirty="0" err="1">
                          <a:effectLst/>
                        </a:rPr>
                        <a:t>holder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Float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Interm.filter for bi-partite filter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09011501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Top ring, pull-out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09011502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Bottom cap for filter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090116B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Spatula for bi-partite filter, bay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0901SA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Hydraulic conductivity test kit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0901SB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Hydraulic conductivity test, Hooghoudt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0904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Double ring infiltrometer,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09040101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ring, </a:t>
                      </a:r>
                      <a:r>
                        <a:rPr lang="nl-NL" sz="1100" u="none" strike="noStrike" dirty="0" err="1">
                          <a:effectLst/>
                        </a:rPr>
                        <a:t>diam</a:t>
                      </a:r>
                      <a:r>
                        <a:rPr lang="nl-NL" sz="1100" u="none" strike="noStrike" dirty="0">
                          <a:effectLst/>
                        </a:rPr>
                        <a:t>. 28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09040102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ring, </a:t>
                      </a:r>
                      <a:r>
                        <a:rPr lang="nl-NL" sz="1100" u="none" strike="noStrike" dirty="0" err="1">
                          <a:effectLst/>
                        </a:rPr>
                        <a:t>diam</a:t>
                      </a:r>
                      <a:r>
                        <a:rPr lang="nl-NL" sz="1100" u="none" strike="noStrike" dirty="0">
                          <a:effectLst/>
                        </a:rPr>
                        <a:t>. 53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09040201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ring, </a:t>
                      </a:r>
                      <a:r>
                        <a:rPr lang="nl-NL" sz="1100" u="none" strike="noStrike" dirty="0" err="1">
                          <a:effectLst/>
                        </a:rPr>
                        <a:t>diam</a:t>
                      </a:r>
                      <a:r>
                        <a:rPr lang="nl-NL" sz="1100" u="none" strike="noStrike" dirty="0">
                          <a:effectLst/>
                        </a:rPr>
                        <a:t>. 30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09040202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ring, </a:t>
                      </a:r>
                      <a:r>
                        <a:rPr lang="nl-NL" sz="1100" u="none" strike="noStrike" dirty="0" err="1">
                          <a:effectLst/>
                        </a:rPr>
                        <a:t>diam</a:t>
                      </a:r>
                      <a:r>
                        <a:rPr lang="nl-NL" sz="1100" u="none" strike="noStrike" dirty="0">
                          <a:effectLst/>
                        </a:rPr>
                        <a:t>. 55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09040301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ring, </a:t>
                      </a:r>
                      <a:r>
                        <a:rPr lang="nl-NL" sz="1100" u="none" strike="noStrike" dirty="0" err="1">
                          <a:effectLst/>
                        </a:rPr>
                        <a:t>diam</a:t>
                      </a:r>
                      <a:r>
                        <a:rPr lang="nl-NL" sz="1100" u="none" strike="noStrike" dirty="0">
                          <a:effectLst/>
                        </a:rPr>
                        <a:t>. 32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09040302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Infiltration ring, diam. 57 cm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Driving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plate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for</a:t>
                      </a:r>
                      <a:r>
                        <a:rPr lang="nl-NL" sz="1100" u="none" strike="noStrike" dirty="0">
                          <a:effectLst/>
                        </a:rPr>
                        <a:t> 28 </a:t>
                      </a:r>
                      <a:r>
                        <a:rPr lang="nl-NL" sz="1100" u="none" strike="noStrike" dirty="0" err="1">
                          <a:effectLst/>
                        </a:rPr>
                        <a:t>to</a:t>
                      </a:r>
                      <a:r>
                        <a:rPr lang="nl-NL" sz="1100" u="none" strike="noStrike" dirty="0">
                          <a:effectLst/>
                        </a:rPr>
                        <a:t> 57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Measuring</a:t>
                      </a:r>
                      <a:r>
                        <a:rPr lang="nl-NL" sz="1100" u="none" strike="noStrike" dirty="0">
                          <a:effectLst/>
                        </a:rPr>
                        <a:t> bridge </a:t>
                      </a:r>
                      <a:r>
                        <a:rPr lang="nl-NL" sz="1100" u="none" strike="noStrike" dirty="0" err="1">
                          <a:effectLst/>
                        </a:rPr>
                        <a:t>for</a:t>
                      </a:r>
                      <a:r>
                        <a:rPr lang="nl-NL" sz="1100" u="none" strike="noStrike" dirty="0">
                          <a:effectLst/>
                        </a:rPr>
                        <a:t> ring </a:t>
                      </a:r>
                      <a:r>
                        <a:rPr lang="nl-NL" sz="1100" u="none" strike="noStrike" dirty="0" err="1">
                          <a:effectLst/>
                        </a:rPr>
                        <a:t>infiltro</a:t>
                      </a:r>
                      <a:r>
                        <a:rPr lang="nl-NL" sz="1100" u="none" strike="noStrike" dirty="0">
                          <a:effectLst/>
                        </a:rPr>
                        <a:t> meter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Float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with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measuring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rod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Mini rainfall simulator for erosion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Rainfall simulator for erosion tests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090611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Soil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wetting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jar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storage tank, contents 20 liter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 err="1">
                          <a:effectLst/>
                        </a:rPr>
                        <a:t>Sample</a:t>
                      </a:r>
                      <a:r>
                        <a:rPr lang="fr-FR" sz="1100" u="none" strike="noStrike" dirty="0">
                          <a:effectLst/>
                        </a:rPr>
                        <a:t> collection box, 2 liter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Sample box with lid, contents 1.12 </a:t>
                      </a:r>
                      <a:r>
                        <a:rPr lang="en-US" sz="1100" u="none" strike="noStrike" dirty="0" err="1">
                          <a:effectLst/>
                        </a:rPr>
                        <a:t>litre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Scraper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090641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Aluminium transport case, 60x48x40 cm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  <a:tr h="169612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25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E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Coupling</a:t>
                      </a:r>
                      <a:r>
                        <a:rPr lang="nl-NL" sz="1100" u="none" strike="noStrike" dirty="0">
                          <a:effectLst/>
                        </a:rPr>
                        <a:t> part </a:t>
                      </a:r>
                      <a:r>
                        <a:rPr lang="nl-NL" sz="1100" u="none" strike="noStrike" dirty="0" err="1">
                          <a:effectLst/>
                        </a:rPr>
                        <a:t>for</a:t>
                      </a:r>
                      <a:r>
                        <a:rPr lang="nl-NL" sz="1100" u="none" strike="noStrike" dirty="0">
                          <a:effectLst/>
                        </a:rPr>
                        <a:t> transducer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40" marR="7040" marT="7040" marB="0" anchor="b"/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598870"/>
              </p:ext>
            </p:extLst>
          </p:nvPr>
        </p:nvGraphicFramePr>
        <p:xfrm>
          <a:off x="6500266" y="1501260"/>
          <a:ext cx="5555256" cy="400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126"/>
                <a:gridCol w="1917851"/>
                <a:gridCol w="662961"/>
                <a:gridCol w="2690318"/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26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090103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Measuring tape, 5 m, steel enamelled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Stopwatch, digital, measuring range 10h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090110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Carrying bag for field equipment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T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09011001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Bag for float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090409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Pull-out hook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Guelph constant head permeameter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090701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Extension set for Guelph in-situ permeam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Tension infiltrometer, complete set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Tension infiltrometer, 20 cm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090903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Hand vacuum pump for tension infiltrom.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Metal ring, diameter 20 cm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Nylon mesh screen for 20 cm, 5 pcs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090911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Transducer for tension infiltrometer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CD-rom with software for Datahog 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090920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Read-out unit for Tension infiltrometer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0911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Ksat constant head permeameter, set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091101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Ksat permeameter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091201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Aardvark Permeameter PC-Tablet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091204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Aardvark Permeameter Flash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Water permeability/infiltration T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0912SA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Aardvark perm. PC-tablet, compl. set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Water </a:t>
                      </a:r>
                      <a:r>
                        <a:rPr lang="nl-NL" sz="1100" u="none" strike="noStrike" dirty="0" err="1">
                          <a:effectLst/>
                        </a:rPr>
                        <a:t>permeability</a:t>
                      </a:r>
                      <a:r>
                        <a:rPr lang="nl-NL" sz="1100" u="none" strike="noStrike" dirty="0">
                          <a:effectLst/>
                        </a:rPr>
                        <a:t>/</a:t>
                      </a:r>
                      <a:r>
                        <a:rPr lang="nl-NL" sz="1100" u="none" strike="noStrike" dirty="0" err="1">
                          <a:effectLst/>
                        </a:rPr>
                        <a:t>infiltration</a:t>
                      </a:r>
                      <a:r>
                        <a:rPr lang="nl-NL" sz="1100" u="none" strike="noStrike" dirty="0">
                          <a:effectLst/>
                        </a:rPr>
                        <a:t> T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0912SB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 err="1">
                          <a:effectLst/>
                        </a:rPr>
                        <a:t>Aarvark</a:t>
                      </a:r>
                      <a:r>
                        <a:rPr lang="nl-NL" sz="1100" u="none" strike="noStrike" dirty="0">
                          <a:effectLst/>
                        </a:rPr>
                        <a:t> </a:t>
                      </a:r>
                      <a:r>
                        <a:rPr lang="nl-NL" sz="1100" u="none" strike="noStrike" dirty="0" err="1">
                          <a:effectLst/>
                        </a:rPr>
                        <a:t>permeameter</a:t>
                      </a:r>
                      <a:r>
                        <a:rPr lang="nl-NL" sz="1100" u="none" strike="noStrike" dirty="0">
                          <a:effectLst/>
                        </a:rPr>
                        <a:t> flash, set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err="1" smtClean="0"/>
              <a:t>Some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facts</a:t>
            </a:r>
            <a:r>
              <a:rPr lang="nl-NL" altLang="nl-NL" dirty="0" smtClean="0"/>
              <a:t>:	</a:t>
            </a:r>
          </a:p>
        </p:txBody>
      </p:sp>
      <p:sp>
        <p:nvSpPr>
          <p:cNvPr id="5734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3046EA-2F02-4AA8-884D-89C2B33C35E9}" type="slidenum">
              <a:rPr lang="nl-NL" altLang="nl-NL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nl-NL" altLang="nl-NL" sz="1400"/>
          </a:p>
        </p:txBody>
      </p:sp>
      <p:sp>
        <p:nvSpPr>
          <p:cNvPr id="57349" name="Tijdelijke aanduiding voor voettekst 4"/>
          <p:cNvSpPr>
            <a:spLocks noGrp="1"/>
          </p:cNvSpPr>
          <p:nvPr>
            <p:ph type="ftr" sz="quarter" idx="4294967295"/>
          </p:nvPr>
        </p:nvSpPr>
        <p:spPr>
          <a:xfrm>
            <a:off x="2209800" y="6553200"/>
            <a:ext cx="7467600" cy="3048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B0D89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B0D89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B0D89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B0D89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B0D89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/>
              <a:t>Eijkelkamp Training &amp; Consultancy voor trainingen in milieu- land- en wateronderzoek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03263" y="1733550"/>
            <a:ext cx="10801350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6AB023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6AB023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6AB023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6AB023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6AB023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en-GB" altLang="nl-NL" sz="2400" dirty="0" smtClean="0"/>
          </a:p>
          <a:p>
            <a:pPr>
              <a:lnSpc>
                <a:spcPct val="80000"/>
              </a:lnSpc>
            </a:pPr>
            <a:r>
              <a:rPr lang="en-GB" altLang="nl-NL" sz="2400" dirty="0" smtClean="0"/>
              <a:t>Sales increase in 2015 of 14%, expecting more growth in this product range </a:t>
            </a:r>
          </a:p>
          <a:p>
            <a:pPr>
              <a:lnSpc>
                <a:spcPct val="80000"/>
              </a:lnSpc>
            </a:pPr>
            <a:endParaRPr lang="en-GB" altLang="nl-NL" sz="2400" dirty="0" smtClean="0"/>
          </a:p>
          <a:p>
            <a:pPr>
              <a:lnSpc>
                <a:spcPct val="80000"/>
              </a:lnSpc>
            </a:pPr>
            <a:r>
              <a:rPr lang="en-GB" altLang="nl-NL" sz="2400" dirty="0" smtClean="0"/>
              <a:t>Best selling countries: Netherlands, Belgium, Germany, France</a:t>
            </a:r>
          </a:p>
          <a:p>
            <a:pPr>
              <a:lnSpc>
                <a:spcPct val="80000"/>
              </a:lnSpc>
            </a:pPr>
            <a:endParaRPr lang="en-GB" altLang="nl-NL" sz="2400" dirty="0" smtClean="0"/>
          </a:p>
          <a:p>
            <a:pPr>
              <a:lnSpc>
                <a:spcPct val="80000"/>
              </a:lnSpc>
            </a:pPr>
            <a:r>
              <a:rPr lang="en-GB" altLang="nl-NL" sz="2400" dirty="0" smtClean="0"/>
              <a:t>Main customers: Consulting, Research Institutes, Universities, Laboratories 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nl-NL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nl-NL" sz="2400" dirty="0" smtClean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nl-NL" sz="2400" dirty="0"/>
          </a:p>
        </p:txBody>
      </p:sp>
    </p:spTree>
    <p:extLst>
      <p:ext uri="{BB962C8B-B14F-4D97-AF65-F5344CB8AC3E}">
        <p14:creationId xmlns:p14="http://schemas.microsoft.com/office/powerpoint/2010/main" val="231621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CEB06893-60F4-4E8A-98F3-DC8F9E42C3E5}" vid="{94851FBC-EC1D-48DF-A74F-F2EFE5F5690B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Eijkelkamp Soil &amp; Water_16-9_97-2003</Template>
  <TotalTime>0</TotalTime>
  <Words>1956</Words>
  <Application>Microsoft Office PowerPoint</Application>
  <PresentationFormat>Breedbeeld</PresentationFormat>
  <Paragraphs>519</Paragraphs>
  <Slides>55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55</vt:i4>
      </vt:variant>
    </vt:vector>
  </HeadingPairs>
  <TitlesOfParts>
    <vt:vector size="63" baseType="lpstr">
      <vt:lpstr>Arial Unicode MS</vt:lpstr>
      <vt:lpstr>Arial</vt:lpstr>
      <vt:lpstr>Calibri</vt:lpstr>
      <vt:lpstr>Frutiger 55 Roman</vt:lpstr>
      <vt:lpstr>MS Sans Serif</vt:lpstr>
      <vt:lpstr>Times New Roman</vt:lpstr>
      <vt:lpstr>Kantoorthema</vt:lpstr>
      <vt:lpstr>Microsoft Word Picture</vt:lpstr>
      <vt:lpstr>Titel</vt:lpstr>
      <vt:lpstr>Infiltration and hydraulic conductivity measurements</vt:lpstr>
      <vt:lpstr>Why measurements?</vt:lpstr>
      <vt:lpstr>Why measurements?</vt:lpstr>
      <vt:lpstr>Why measurements?</vt:lpstr>
      <vt:lpstr>Why measurements?</vt:lpstr>
      <vt:lpstr>Why measurements?</vt:lpstr>
      <vt:lpstr>Why measurements?</vt:lpstr>
      <vt:lpstr>Why measurements?</vt:lpstr>
      <vt:lpstr>PowerPoint-presentatie</vt:lpstr>
      <vt:lpstr>Infiltration</vt:lpstr>
      <vt:lpstr>Infiltration </vt:lpstr>
      <vt:lpstr>Infiltration  </vt:lpstr>
      <vt:lpstr>Infiltration </vt:lpstr>
      <vt:lpstr>Infiltration </vt:lpstr>
      <vt:lpstr>Infiltration </vt:lpstr>
      <vt:lpstr>Ring-infiltrometer</vt:lpstr>
      <vt:lpstr>Ring-infiltrometer</vt:lpstr>
      <vt:lpstr>Ring-infiltrometer</vt:lpstr>
      <vt:lpstr>Ring-infiltrometer</vt:lpstr>
      <vt:lpstr>Ring-infiltrometer</vt:lpstr>
      <vt:lpstr>PowerPoint-presentatie</vt:lpstr>
      <vt:lpstr>K-Sat “constant head permeameter”</vt:lpstr>
      <vt:lpstr>K-Sat</vt:lpstr>
      <vt:lpstr>K-Sat</vt:lpstr>
      <vt:lpstr>K-Sat</vt:lpstr>
      <vt:lpstr>K-Sat</vt:lpstr>
      <vt:lpstr>Guelph in situ permeameter</vt:lpstr>
      <vt:lpstr>Guelph in situ permeameter</vt:lpstr>
      <vt:lpstr>Guelph in situ permeameter</vt:lpstr>
      <vt:lpstr>Aardvark</vt:lpstr>
      <vt:lpstr>Aardvark</vt:lpstr>
      <vt:lpstr>Aardvark</vt:lpstr>
      <vt:lpstr>Aardvark</vt:lpstr>
      <vt:lpstr>Aardvark</vt:lpstr>
      <vt:lpstr>Tensio-infiltro meter</vt:lpstr>
      <vt:lpstr>Tensio-infiltro meter</vt:lpstr>
      <vt:lpstr>Tensio-infiltro meter</vt:lpstr>
      <vt:lpstr>Tensio-infiltro meter</vt:lpstr>
      <vt:lpstr>Tensio-infiltro meter</vt:lpstr>
      <vt:lpstr>Tensio-infiltro meter</vt:lpstr>
      <vt:lpstr>Hooghoudt  method</vt:lpstr>
      <vt:lpstr>Hooghoudt method</vt:lpstr>
      <vt:lpstr>Hooghoudt borehole method</vt:lpstr>
      <vt:lpstr>Hooghoudt borehole method</vt:lpstr>
      <vt:lpstr>Hooghoudt borehole method</vt:lpstr>
      <vt:lpstr>Hooghoudt borehole method</vt:lpstr>
      <vt:lpstr>Hooghoudt borehole method</vt:lpstr>
      <vt:lpstr>Hooghoudt</vt:lpstr>
      <vt:lpstr>Reversed Hooghoudt borehole method</vt:lpstr>
      <vt:lpstr>Reversed Hooghoudt borehole method</vt:lpstr>
      <vt:lpstr>Reversed Hooghoudt borehole method</vt:lpstr>
      <vt:lpstr>PowerPoint-presentatie</vt:lpstr>
      <vt:lpstr>PowerPoint-presentatie</vt:lpstr>
      <vt:lpstr>Some facts: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Leo van Swaemen</dc:creator>
  <cp:lastModifiedBy>Natasa Ibrisimovic-Iveljic</cp:lastModifiedBy>
  <cp:revision>14</cp:revision>
  <dcterms:created xsi:type="dcterms:W3CDTF">2015-09-02T07:42:15Z</dcterms:created>
  <dcterms:modified xsi:type="dcterms:W3CDTF">2016-06-08T06:21:19Z</dcterms:modified>
</cp:coreProperties>
</file>